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7" r:id="rId3"/>
    <p:sldId id="317" r:id="rId4"/>
    <p:sldId id="258" r:id="rId5"/>
    <p:sldId id="261" r:id="rId6"/>
    <p:sldId id="262" r:id="rId7"/>
    <p:sldId id="267" r:id="rId8"/>
    <p:sldId id="268" r:id="rId9"/>
    <p:sldId id="269" r:id="rId10"/>
    <p:sldId id="270" r:id="rId11"/>
    <p:sldId id="263" r:id="rId12"/>
    <p:sldId id="264" r:id="rId13"/>
    <p:sldId id="265" r:id="rId14"/>
    <p:sldId id="266" r:id="rId15"/>
    <p:sldId id="271" r:id="rId16"/>
    <p:sldId id="272" r:id="rId17"/>
    <p:sldId id="274" r:id="rId18"/>
    <p:sldId id="276" r:id="rId19"/>
    <p:sldId id="275" r:id="rId20"/>
    <p:sldId id="312" r:id="rId21"/>
    <p:sldId id="313" r:id="rId22"/>
    <p:sldId id="314" r:id="rId23"/>
    <p:sldId id="278" r:id="rId24"/>
    <p:sldId id="315" r:id="rId25"/>
    <p:sldId id="316" r:id="rId26"/>
    <p:sldId id="277"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8" r:id="rId54"/>
    <p:sldId id="309" r:id="rId55"/>
    <p:sldId id="324" r:id="rId56"/>
    <p:sldId id="310" r:id="rId57"/>
    <p:sldId id="311" r:id="rId58"/>
    <p:sldId id="318" r:id="rId59"/>
    <p:sldId id="319" r:id="rId60"/>
    <p:sldId id="325" r:id="rId61"/>
    <p:sldId id="326" r:id="rId62"/>
    <p:sldId id="327" r:id="rId63"/>
    <p:sldId id="328" r:id="rId64"/>
    <p:sldId id="331" r:id="rId65"/>
    <p:sldId id="330" r:id="rId66"/>
    <p:sldId id="332" r:id="rId67"/>
    <p:sldId id="333" r:id="rId68"/>
    <p:sldId id="334" r:id="rId69"/>
    <p:sldId id="320" r:id="rId70"/>
    <p:sldId id="321" r:id="rId71"/>
    <p:sldId id="323" r:id="rId72"/>
    <p:sldId id="322" r:id="rId7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526F4D-C87C-4C2B-85DA-222D59C84A1F}" type="datetimeFigureOut">
              <a:rPr lang="de-CH" smtClean="0"/>
              <a:pPr/>
              <a:t>22.10.2015</a:t>
            </a:fld>
            <a:endParaRPr lang="de-CH"/>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3E8FF9-DA52-44A1-84C7-6121BFCC0D7F}" type="slidenum">
              <a:rPr lang="de-CH" smtClean="0"/>
              <a:pPr/>
              <a:t>‹Nr.›</a:t>
            </a:fld>
            <a:endParaRPr lang="de-C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a:xfrm>
            <a:off x="796925" y="496888"/>
            <a:ext cx="5305425" cy="3978275"/>
          </a:xfrm>
          <a:ln/>
        </p:spPr>
      </p:sp>
      <p:sp>
        <p:nvSpPr>
          <p:cNvPr id="75779" name="Foliennummernplatzhalter 3"/>
          <p:cNvSpPr>
            <a:spLocks noGrp="1"/>
          </p:cNvSpPr>
          <p:nvPr>
            <p:ph type="sldNum" sz="quarter" idx="5"/>
          </p:nvPr>
        </p:nvSpPr>
        <p:spPr>
          <a:noFill/>
        </p:spPr>
        <p:txBody>
          <a:bodyPr/>
          <a:lstStyle/>
          <a:p>
            <a:pPr defTabSz="833825"/>
            <a:fld id="{08DE343B-AD62-4C49-871F-52AA69E14AA6}" type="slidenum">
              <a:rPr lang="de-CH" sz="1600"/>
              <a:pPr defTabSz="833825"/>
              <a:t>2</a:t>
            </a:fld>
            <a:endParaRPr lang="de-CH" sz="1600" dirty="0"/>
          </a:p>
        </p:txBody>
      </p:sp>
      <p:sp>
        <p:nvSpPr>
          <p:cNvPr id="75780" name="Rectangle 3"/>
          <p:cNvSpPr>
            <a:spLocks noGrp="1" noChangeArrowheads="1"/>
          </p:cNvSpPr>
          <p:nvPr>
            <p:ph type="body" idx="3"/>
          </p:nvPr>
        </p:nvSpPr>
        <p:spPr>
          <a:xfrm>
            <a:off x="685494" y="4501793"/>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defTabSz="833825"/>
            <a:fld id="{668BD7DA-67EF-4E6C-9E3C-19BF9444C4A8}" type="slidenum">
              <a:rPr lang="de-CH" sz="1600"/>
              <a:pPr defTabSz="833825"/>
              <a:t>16</a:t>
            </a:fld>
            <a:endParaRPr lang="de-CH" sz="1600" dirty="0"/>
          </a:p>
        </p:txBody>
      </p:sp>
      <p:sp>
        <p:nvSpPr>
          <p:cNvPr id="87043" name="Rectangle 2"/>
          <p:cNvSpPr>
            <a:spLocks noGrp="1" noRot="1" noChangeAspect="1" noChangeArrowheads="1" noTextEdit="1"/>
          </p:cNvSpPr>
          <p:nvPr>
            <p:ph type="sldImg"/>
          </p:nvPr>
        </p:nvSpPr>
        <p:spPr>
          <a:xfrm>
            <a:off x="796925" y="496888"/>
            <a:ext cx="5305425" cy="3978275"/>
          </a:xfrm>
          <a:ln/>
        </p:spPr>
      </p:sp>
      <p:sp>
        <p:nvSpPr>
          <p:cNvPr id="87044"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833825"/>
            <a:fld id="{61407530-2AC6-4F0D-A568-51AA33F8D6A7}" type="slidenum">
              <a:rPr lang="de-CH" sz="1600"/>
              <a:pPr defTabSz="833825"/>
              <a:t>17</a:t>
            </a:fld>
            <a:endParaRPr lang="de-CH" sz="1600" dirty="0"/>
          </a:p>
        </p:txBody>
      </p:sp>
      <p:sp>
        <p:nvSpPr>
          <p:cNvPr id="89091" name="Rectangle 2"/>
          <p:cNvSpPr>
            <a:spLocks noGrp="1" noRot="1" noChangeAspect="1" noChangeArrowheads="1" noTextEdit="1"/>
          </p:cNvSpPr>
          <p:nvPr>
            <p:ph type="sldImg"/>
          </p:nvPr>
        </p:nvSpPr>
        <p:spPr>
          <a:xfrm>
            <a:off x="796925" y="496888"/>
            <a:ext cx="5305425" cy="3978275"/>
          </a:xfrm>
          <a:ln/>
        </p:spPr>
      </p:sp>
      <p:sp>
        <p:nvSpPr>
          <p:cNvPr id="89092" name="Rectangle 3"/>
          <p:cNvSpPr>
            <a:spLocks noGrp="1" noChangeArrowheads="1"/>
          </p:cNvSpPr>
          <p:nvPr>
            <p:ph type="body" idx="1"/>
          </p:nvPr>
        </p:nvSpPr>
        <p:spPr>
          <a:xfrm>
            <a:off x="742235" y="4439386"/>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pPr defTabSz="833825"/>
            <a:fld id="{2154A45E-0135-4A86-AC4C-EAAD488D86EC}" type="slidenum">
              <a:rPr lang="de-CH" sz="1600"/>
              <a:pPr defTabSz="833825"/>
              <a:t>18</a:t>
            </a:fld>
            <a:endParaRPr lang="de-CH" sz="1600" dirty="0"/>
          </a:p>
        </p:txBody>
      </p:sp>
      <p:sp>
        <p:nvSpPr>
          <p:cNvPr id="91139" name="Rectangle 2"/>
          <p:cNvSpPr>
            <a:spLocks noGrp="1" noRot="1" noChangeAspect="1" noChangeArrowheads="1" noTextEdit="1"/>
          </p:cNvSpPr>
          <p:nvPr>
            <p:ph type="sldImg"/>
          </p:nvPr>
        </p:nvSpPr>
        <p:spPr>
          <a:xfrm>
            <a:off x="796925" y="496888"/>
            <a:ext cx="5305425" cy="3978275"/>
          </a:xfrm>
          <a:ln/>
        </p:spPr>
      </p:sp>
      <p:sp>
        <p:nvSpPr>
          <p:cNvPr id="91140" name="Rectangle 3"/>
          <p:cNvSpPr>
            <a:spLocks noGrp="1" noChangeArrowheads="1"/>
          </p:cNvSpPr>
          <p:nvPr>
            <p:ph type="body" idx="1"/>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pPr defTabSz="833825"/>
            <a:fld id="{5E7617C2-CAA6-46A0-A319-8731FC1CBF78}" type="slidenum">
              <a:rPr lang="de-CH" sz="1600"/>
              <a:pPr defTabSz="833825"/>
              <a:t>19</a:t>
            </a:fld>
            <a:endParaRPr lang="de-CH" sz="1600" dirty="0"/>
          </a:p>
        </p:txBody>
      </p:sp>
      <p:sp>
        <p:nvSpPr>
          <p:cNvPr id="90115" name="Rectangle 2"/>
          <p:cNvSpPr>
            <a:spLocks noGrp="1" noRot="1" noChangeAspect="1" noChangeArrowheads="1" noTextEdit="1"/>
          </p:cNvSpPr>
          <p:nvPr>
            <p:ph type="sldImg"/>
          </p:nvPr>
        </p:nvSpPr>
        <p:spPr>
          <a:xfrm>
            <a:off x="796925" y="496888"/>
            <a:ext cx="5305425" cy="3978275"/>
          </a:xfrm>
          <a:ln/>
        </p:spPr>
      </p:sp>
      <p:sp>
        <p:nvSpPr>
          <p:cNvPr id="90116"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defTabSz="833825"/>
            <a:fld id="{5D97E097-A5E5-437B-9F94-E049AA6B75F5}" type="slidenum">
              <a:rPr lang="de-CH" sz="1600"/>
              <a:pPr defTabSz="833825"/>
              <a:t>23</a:t>
            </a:fld>
            <a:endParaRPr lang="de-CH" sz="1600" dirty="0"/>
          </a:p>
        </p:txBody>
      </p:sp>
      <p:sp>
        <p:nvSpPr>
          <p:cNvPr id="93187" name="Rectangle 2"/>
          <p:cNvSpPr>
            <a:spLocks noGrp="1" noRot="1" noChangeAspect="1" noChangeArrowheads="1" noTextEdit="1"/>
          </p:cNvSpPr>
          <p:nvPr>
            <p:ph type="sldImg"/>
          </p:nvPr>
        </p:nvSpPr>
        <p:spPr>
          <a:xfrm>
            <a:off x="796925" y="496888"/>
            <a:ext cx="5305425" cy="3978275"/>
          </a:xfrm>
          <a:ln/>
        </p:spPr>
      </p:sp>
      <p:sp>
        <p:nvSpPr>
          <p:cNvPr id="93188"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defTabSz="833825"/>
            <a:fld id="{4C7B169A-9B07-4E54-A337-D3C39806CFDF}" type="slidenum">
              <a:rPr lang="de-CH" sz="1600"/>
              <a:pPr defTabSz="833825"/>
              <a:t>26</a:t>
            </a:fld>
            <a:endParaRPr lang="de-CH" sz="1600" dirty="0"/>
          </a:p>
        </p:txBody>
      </p:sp>
      <p:sp>
        <p:nvSpPr>
          <p:cNvPr id="92163" name="Rectangle 2"/>
          <p:cNvSpPr>
            <a:spLocks noGrp="1" noRot="1" noChangeAspect="1" noChangeArrowheads="1" noTextEdit="1"/>
          </p:cNvSpPr>
          <p:nvPr>
            <p:ph type="sldImg"/>
          </p:nvPr>
        </p:nvSpPr>
        <p:spPr>
          <a:xfrm>
            <a:off x="796925" y="496888"/>
            <a:ext cx="5305425" cy="3978275"/>
          </a:xfrm>
          <a:ln/>
        </p:spPr>
      </p:sp>
      <p:sp>
        <p:nvSpPr>
          <p:cNvPr id="92164"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pPr defTabSz="833825"/>
            <a:fld id="{D7124070-4A1D-42CF-B6E1-15E971757332}" type="slidenum">
              <a:rPr lang="de-CH" sz="1600"/>
              <a:pPr defTabSz="833825"/>
              <a:t>27</a:t>
            </a:fld>
            <a:endParaRPr lang="de-CH" sz="1600" dirty="0"/>
          </a:p>
        </p:txBody>
      </p:sp>
      <p:sp>
        <p:nvSpPr>
          <p:cNvPr id="95235" name="Rectangle 2"/>
          <p:cNvSpPr>
            <a:spLocks noGrp="1" noRot="1" noChangeAspect="1" noChangeArrowheads="1" noTextEdit="1"/>
          </p:cNvSpPr>
          <p:nvPr>
            <p:ph type="sldImg"/>
          </p:nvPr>
        </p:nvSpPr>
        <p:spPr>
          <a:xfrm>
            <a:off x="796925" y="496888"/>
            <a:ext cx="5305425" cy="3978275"/>
          </a:xfrm>
          <a:ln/>
        </p:spPr>
      </p:sp>
      <p:sp>
        <p:nvSpPr>
          <p:cNvPr id="95236"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pPr defTabSz="833825"/>
            <a:fld id="{1CAC5E1B-9E36-4034-98DD-5AECA6AF5ECB}" type="slidenum">
              <a:rPr lang="de-CH" sz="1600"/>
              <a:pPr defTabSz="833825"/>
              <a:t>28</a:t>
            </a:fld>
            <a:endParaRPr lang="de-CH" sz="1600" dirty="0"/>
          </a:p>
        </p:txBody>
      </p:sp>
      <p:sp>
        <p:nvSpPr>
          <p:cNvPr id="96259" name="Rectangle 2"/>
          <p:cNvSpPr>
            <a:spLocks noGrp="1" noRot="1" noChangeAspect="1" noChangeArrowheads="1" noTextEdit="1"/>
          </p:cNvSpPr>
          <p:nvPr>
            <p:ph type="sldImg"/>
          </p:nvPr>
        </p:nvSpPr>
        <p:spPr>
          <a:xfrm>
            <a:off x="796925" y="496888"/>
            <a:ext cx="5305425" cy="3978275"/>
          </a:xfrm>
          <a:ln/>
        </p:spPr>
      </p:sp>
      <p:sp>
        <p:nvSpPr>
          <p:cNvPr id="96260" name="Rectangle 3"/>
          <p:cNvSpPr>
            <a:spLocks noGrp="1" noChangeArrowheads="1"/>
          </p:cNvSpPr>
          <p:nvPr>
            <p:ph type="body" idx="1"/>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pPr defTabSz="833825"/>
            <a:fld id="{A3650431-8FBE-4DFD-B1DD-96B8021EADA9}" type="slidenum">
              <a:rPr lang="de-CH" sz="1600"/>
              <a:pPr defTabSz="833825"/>
              <a:t>29</a:t>
            </a:fld>
            <a:endParaRPr lang="de-CH" sz="1600" dirty="0"/>
          </a:p>
        </p:txBody>
      </p:sp>
      <p:sp>
        <p:nvSpPr>
          <p:cNvPr id="97283" name="Rectangle 2"/>
          <p:cNvSpPr>
            <a:spLocks noGrp="1" noRot="1" noChangeAspect="1" noChangeArrowheads="1" noTextEdit="1"/>
          </p:cNvSpPr>
          <p:nvPr>
            <p:ph type="sldImg"/>
          </p:nvPr>
        </p:nvSpPr>
        <p:spPr>
          <a:xfrm>
            <a:off x="796925" y="496888"/>
            <a:ext cx="5305425" cy="3978275"/>
          </a:xfrm>
          <a:ln/>
        </p:spPr>
      </p:sp>
      <p:sp>
        <p:nvSpPr>
          <p:cNvPr id="97284" name="Rectangle 3"/>
          <p:cNvSpPr>
            <a:spLocks noGrp="1" noChangeArrowheads="1"/>
          </p:cNvSpPr>
          <p:nvPr>
            <p:ph type="body" idx="1"/>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pPr defTabSz="833825"/>
            <a:fld id="{0531C65A-04F0-407C-A552-CBF44E3D7509}" type="slidenum">
              <a:rPr lang="de-CH" sz="1600"/>
              <a:pPr defTabSz="833825"/>
              <a:t>30</a:t>
            </a:fld>
            <a:endParaRPr lang="de-CH" sz="1600" dirty="0"/>
          </a:p>
        </p:txBody>
      </p:sp>
      <p:sp>
        <p:nvSpPr>
          <p:cNvPr id="98307" name="Rectangle 2"/>
          <p:cNvSpPr>
            <a:spLocks noGrp="1" noRot="1" noChangeAspect="1" noChangeArrowheads="1" noTextEdit="1"/>
          </p:cNvSpPr>
          <p:nvPr>
            <p:ph type="sldImg"/>
          </p:nvPr>
        </p:nvSpPr>
        <p:spPr>
          <a:xfrm>
            <a:off x="796925" y="496888"/>
            <a:ext cx="5305425" cy="3978275"/>
          </a:xfrm>
          <a:ln/>
        </p:spPr>
      </p:sp>
      <p:sp>
        <p:nvSpPr>
          <p:cNvPr id="98308" name="Rectangle 3"/>
          <p:cNvSpPr>
            <a:spLocks noGrp="1" noChangeArrowheads="1"/>
          </p:cNvSpPr>
          <p:nvPr>
            <p:ph type="body" idx="1"/>
          </p:nvPr>
        </p:nvSpPr>
        <p:spPr>
          <a:xfrm>
            <a:off x="668625" y="4439386"/>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p:cNvSpPr>
            <a:spLocks noGrp="1" noRot="1" noChangeAspect="1" noTextEdit="1"/>
          </p:cNvSpPr>
          <p:nvPr>
            <p:ph type="sldImg"/>
          </p:nvPr>
        </p:nvSpPr>
        <p:spPr>
          <a:xfrm>
            <a:off x="796925" y="496888"/>
            <a:ext cx="5305425" cy="3978275"/>
          </a:xfrm>
          <a:ln/>
        </p:spPr>
      </p:sp>
      <p:sp>
        <p:nvSpPr>
          <p:cNvPr id="76803" name="Foliennummernplatzhalter 3"/>
          <p:cNvSpPr>
            <a:spLocks noGrp="1"/>
          </p:cNvSpPr>
          <p:nvPr>
            <p:ph type="sldNum" sz="quarter" idx="5"/>
          </p:nvPr>
        </p:nvSpPr>
        <p:spPr>
          <a:noFill/>
        </p:spPr>
        <p:txBody>
          <a:bodyPr/>
          <a:lstStyle/>
          <a:p>
            <a:pPr defTabSz="833825"/>
            <a:fld id="{6A168AC5-7619-4F15-BAF4-779E1B4D5A44}" type="slidenum">
              <a:rPr lang="de-CH" sz="1600"/>
              <a:pPr defTabSz="833825"/>
              <a:t>4</a:t>
            </a:fld>
            <a:endParaRPr lang="de-CH" sz="1600" dirty="0"/>
          </a:p>
        </p:txBody>
      </p:sp>
      <p:sp>
        <p:nvSpPr>
          <p:cNvPr id="76804" name="Rectangle 3"/>
          <p:cNvSpPr>
            <a:spLocks noGrp="1" noChangeArrowheads="1"/>
          </p:cNvSpPr>
          <p:nvPr>
            <p:ph type="body" idx="3"/>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pPr defTabSz="833825"/>
            <a:fld id="{E9DCB628-ADC2-4852-A572-37857C2ADB62}" type="slidenum">
              <a:rPr lang="de-CH" sz="1600"/>
              <a:pPr defTabSz="833825"/>
              <a:t>31</a:t>
            </a:fld>
            <a:endParaRPr lang="de-CH" sz="1600" dirty="0"/>
          </a:p>
        </p:txBody>
      </p:sp>
      <p:sp>
        <p:nvSpPr>
          <p:cNvPr id="99331" name="Rectangle 2"/>
          <p:cNvSpPr>
            <a:spLocks noGrp="1" noRot="1" noChangeAspect="1" noChangeArrowheads="1" noTextEdit="1"/>
          </p:cNvSpPr>
          <p:nvPr>
            <p:ph type="sldImg"/>
          </p:nvPr>
        </p:nvSpPr>
        <p:spPr>
          <a:xfrm>
            <a:off x="796925" y="496888"/>
            <a:ext cx="5305425" cy="3978275"/>
          </a:xfrm>
          <a:ln/>
        </p:spPr>
      </p:sp>
      <p:sp>
        <p:nvSpPr>
          <p:cNvPr id="99332"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defTabSz="833825"/>
            <a:fld id="{B4AE9669-0246-4987-80F9-80AE2FE632BC}" type="slidenum">
              <a:rPr lang="de-CH" sz="1600"/>
              <a:pPr defTabSz="833825"/>
              <a:t>32</a:t>
            </a:fld>
            <a:endParaRPr lang="de-CH" sz="1600" dirty="0"/>
          </a:p>
        </p:txBody>
      </p:sp>
      <p:sp>
        <p:nvSpPr>
          <p:cNvPr id="100355" name="Rectangle 2"/>
          <p:cNvSpPr>
            <a:spLocks noGrp="1" noRot="1" noChangeAspect="1" noChangeArrowheads="1" noTextEdit="1"/>
          </p:cNvSpPr>
          <p:nvPr>
            <p:ph type="sldImg"/>
          </p:nvPr>
        </p:nvSpPr>
        <p:spPr>
          <a:xfrm>
            <a:off x="581214" y="496417"/>
            <a:ext cx="5736980" cy="3978427"/>
          </a:xfrm>
          <a:ln/>
        </p:spPr>
      </p:sp>
      <p:sp>
        <p:nvSpPr>
          <p:cNvPr id="100356" name="Rectangle 3"/>
          <p:cNvSpPr>
            <a:spLocks noGrp="1" noChangeArrowheads="1"/>
          </p:cNvSpPr>
          <p:nvPr>
            <p:ph type="body" idx="1"/>
          </p:nvPr>
        </p:nvSpPr>
        <p:spPr>
          <a:xfrm>
            <a:off x="668625" y="4439386"/>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pPr defTabSz="833825"/>
            <a:fld id="{8E97E919-138F-4B1B-A42D-F5CAD7E85928}" type="slidenum">
              <a:rPr lang="de-CH" sz="1600"/>
              <a:pPr defTabSz="833825"/>
              <a:t>33</a:t>
            </a:fld>
            <a:endParaRPr lang="de-CH" sz="1600" dirty="0"/>
          </a:p>
        </p:txBody>
      </p:sp>
      <p:sp>
        <p:nvSpPr>
          <p:cNvPr id="101379" name="Rectangle 2"/>
          <p:cNvSpPr>
            <a:spLocks noGrp="1" noRot="1" noChangeAspect="1" noChangeArrowheads="1" noTextEdit="1"/>
          </p:cNvSpPr>
          <p:nvPr>
            <p:ph type="sldImg"/>
          </p:nvPr>
        </p:nvSpPr>
        <p:spPr>
          <a:xfrm>
            <a:off x="796925" y="496888"/>
            <a:ext cx="5305425" cy="3978275"/>
          </a:xfrm>
          <a:ln/>
        </p:spPr>
      </p:sp>
      <p:sp>
        <p:nvSpPr>
          <p:cNvPr id="101380" name="Rectangle 3"/>
          <p:cNvSpPr>
            <a:spLocks noGrp="1" noChangeArrowheads="1"/>
          </p:cNvSpPr>
          <p:nvPr>
            <p:ph type="body" idx="1"/>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defTabSz="833825"/>
            <a:fld id="{9BA6BC0A-BDC7-418C-A134-B112CC172966}" type="slidenum">
              <a:rPr lang="de-CH" sz="1600"/>
              <a:pPr defTabSz="833825"/>
              <a:t>34</a:t>
            </a:fld>
            <a:endParaRPr lang="de-CH" sz="1600" dirty="0"/>
          </a:p>
        </p:txBody>
      </p:sp>
      <p:sp>
        <p:nvSpPr>
          <p:cNvPr id="102403" name="Rectangle 2"/>
          <p:cNvSpPr>
            <a:spLocks noGrp="1" noRot="1" noChangeAspect="1" noChangeArrowheads="1" noTextEdit="1"/>
          </p:cNvSpPr>
          <p:nvPr>
            <p:ph type="sldImg"/>
          </p:nvPr>
        </p:nvSpPr>
        <p:spPr>
          <a:xfrm>
            <a:off x="796925" y="496888"/>
            <a:ext cx="5305425" cy="3978275"/>
          </a:xfrm>
          <a:ln/>
        </p:spPr>
      </p:sp>
      <p:sp>
        <p:nvSpPr>
          <p:cNvPr id="102404" name="Rectangle 3"/>
          <p:cNvSpPr>
            <a:spLocks noGrp="1" noChangeArrowheads="1"/>
          </p:cNvSpPr>
          <p:nvPr>
            <p:ph type="body" idx="1"/>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Folienbildplatzhalter 1"/>
          <p:cNvSpPr>
            <a:spLocks noGrp="1" noRot="1" noChangeAspect="1" noTextEdit="1"/>
          </p:cNvSpPr>
          <p:nvPr>
            <p:ph type="sldImg"/>
          </p:nvPr>
        </p:nvSpPr>
        <p:spPr>
          <a:xfrm>
            <a:off x="796925" y="496888"/>
            <a:ext cx="5305425" cy="3978275"/>
          </a:xfrm>
          <a:ln/>
        </p:spPr>
      </p:sp>
      <p:sp>
        <p:nvSpPr>
          <p:cNvPr id="103427" name="Foliennummernplatzhalter 3"/>
          <p:cNvSpPr>
            <a:spLocks noGrp="1"/>
          </p:cNvSpPr>
          <p:nvPr>
            <p:ph type="sldNum" sz="quarter" idx="5"/>
          </p:nvPr>
        </p:nvSpPr>
        <p:spPr>
          <a:noFill/>
        </p:spPr>
        <p:txBody>
          <a:bodyPr/>
          <a:lstStyle/>
          <a:p>
            <a:pPr defTabSz="833825"/>
            <a:fld id="{5F86A57E-BCC3-4D80-8CDD-3B4FC7FBFED3}" type="slidenum">
              <a:rPr lang="de-CH" sz="1600"/>
              <a:pPr defTabSz="833825"/>
              <a:t>35</a:t>
            </a:fld>
            <a:endParaRPr lang="de-CH" sz="1600" dirty="0"/>
          </a:p>
        </p:txBody>
      </p:sp>
      <p:sp>
        <p:nvSpPr>
          <p:cNvPr id="103428" name="Rectangle 3"/>
          <p:cNvSpPr>
            <a:spLocks noGrp="1" noChangeArrowheads="1"/>
          </p:cNvSpPr>
          <p:nvPr>
            <p:ph type="body" idx="3"/>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lienbildplatzhalter 1"/>
          <p:cNvSpPr>
            <a:spLocks noGrp="1" noRot="1" noChangeAspect="1" noTextEdit="1"/>
          </p:cNvSpPr>
          <p:nvPr>
            <p:ph type="sldImg"/>
          </p:nvPr>
        </p:nvSpPr>
        <p:spPr>
          <a:xfrm>
            <a:off x="796925" y="496888"/>
            <a:ext cx="5305425" cy="3978275"/>
          </a:xfrm>
          <a:ln/>
        </p:spPr>
      </p:sp>
      <p:sp>
        <p:nvSpPr>
          <p:cNvPr id="104451" name="Foliennummernplatzhalter 3"/>
          <p:cNvSpPr>
            <a:spLocks noGrp="1"/>
          </p:cNvSpPr>
          <p:nvPr>
            <p:ph type="sldNum" sz="quarter" idx="5"/>
          </p:nvPr>
        </p:nvSpPr>
        <p:spPr>
          <a:noFill/>
        </p:spPr>
        <p:txBody>
          <a:bodyPr/>
          <a:lstStyle/>
          <a:p>
            <a:pPr defTabSz="833825"/>
            <a:fld id="{6197F57C-29EF-44DB-AE8E-DC4623450BE0}" type="slidenum">
              <a:rPr lang="de-CH" sz="1600"/>
              <a:pPr defTabSz="833825"/>
              <a:t>36</a:t>
            </a:fld>
            <a:endParaRPr lang="de-CH" sz="1600" dirty="0"/>
          </a:p>
        </p:txBody>
      </p:sp>
      <p:sp>
        <p:nvSpPr>
          <p:cNvPr id="104452" name="Rectangle 3"/>
          <p:cNvSpPr>
            <a:spLocks noGrp="1" noChangeArrowheads="1"/>
          </p:cNvSpPr>
          <p:nvPr>
            <p:ph type="body" idx="3"/>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a:xfrm>
            <a:off x="796925" y="496888"/>
            <a:ext cx="5305425" cy="3978275"/>
          </a:xfrm>
          <a:ln/>
        </p:spPr>
      </p:sp>
      <p:sp>
        <p:nvSpPr>
          <p:cNvPr id="105475" name="Foliennummernplatzhalter 3"/>
          <p:cNvSpPr>
            <a:spLocks noGrp="1"/>
          </p:cNvSpPr>
          <p:nvPr>
            <p:ph type="sldNum" sz="quarter" idx="5"/>
          </p:nvPr>
        </p:nvSpPr>
        <p:spPr>
          <a:noFill/>
        </p:spPr>
        <p:txBody>
          <a:bodyPr/>
          <a:lstStyle/>
          <a:p>
            <a:pPr defTabSz="833825"/>
            <a:fld id="{A10253F6-134D-4587-BAF5-9F411F375416}" type="slidenum">
              <a:rPr lang="de-CH" sz="1600"/>
              <a:pPr defTabSz="833825"/>
              <a:t>37</a:t>
            </a:fld>
            <a:endParaRPr lang="de-CH" sz="1600" dirty="0"/>
          </a:p>
        </p:txBody>
      </p:sp>
      <p:sp>
        <p:nvSpPr>
          <p:cNvPr id="105476" name="Rectangle 3"/>
          <p:cNvSpPr>
            <a:spLocks noGrp="1" noChangeArrowheads="1"/>
          </p:cNvSpPr>
          <p:nvPr>
            <p:ph type="body" idx="3"/>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pPr defTabSz="833825"/>
            <a:fld id="{5B8A6251-767C-4C40-B88A-B857E2FCD14E}" type="slidenum">
              <a:rPr lang="de-CH" sz="1600"/>
              <a:pPr defTabSz="833825"/>
              <a:t>39</a:t>
            </a:fld>
            <a:endParaRPr lang="de-CH" sz="1600" dirty="0"/>
          </a:p>
        </p:txBody>
      </p:sp>
      <p:sp>
        <p:nvSpPr>
          <p:cNvPr id="106499" name="Rectangle 2"/>
          <p:cNvSpPr>
            <a:spLocks noGrp="1" noRot="1" noChangeAspect="1" noChangeArrowheads="1" noTextEdit="1"/>
          </p:cNvSpPr>
          <p:nvPr>
            <p:ph type="sldImg"/>
          </p:nvPr>
        </p:nvSpPr>
        <p:spPr>
          <a:xfrm>
            <a:off x="796925" y="496888"/>
            <a:ext cx="5305425" cy="3978275"/>
          </a:xfrm>
          <a:ln/>
        </p:spPr>
      </p:sp>
      <p:sp>
        <p:nvSpPr>
          <p:cNvPr id="106500" name="Rectangle 3"/>
          <p:cNvSpPr>
            <a:spLocks noGrp="1" noChangeArrowheads="1"/>
          </p:cNvSpPr>
          <p:nvPr>
            <p:ph type="body" idx="1"/>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lienbildplatzhalter 1"/>
          <p:cNvSpPr>
            <a:spLocks noGrp="1" noRot="1" noChangeAspect="1" noTextEdit="1"/>
          </p:cNvSpPr>
          <p:nvPr>
            <p:ph type="sldImg"/>
          </p:nvPr>
        </p:nvSpPr>
        <p:spPr>
          <a:xfrm>
            <a:off x="796925" y="496888"/>
            <a:ext cx="5305425" cy="3978275"/>
          </a:xfrm>
          <a:ln/>
        </p:spPr>
      </p:sp>
      <p:sp>
        <p:nvSpPr>
          <p:cNvPr id="107523" name="Foliennummernplatzhalter 3"/>
          <p:cNvSpPr>
            <a:spLocks noGrp="1"/>
          </p:cNvSpPr>
          <p:nvPr>
            <p:ph type="sldNum" sz="quarter" idx="5"/>
          </p:nvPr>
        </p:nvSpPr>
        <p:spPr>
          <a:noFill/>
        </p:spPr>
        <p:txBody>
          <a:bodyPr/>
          <a:lstStyle/>
          <a:p>
            <a:pPr defTabSz="833825"/>
            <a:fld id="{D4A70EAF-D04D-40D7-AF6D-048C97C306CA}" type="slidenum">
              <a:rPr lang="de-CH" sz="1600"/>
              <a:pPr defTabSz="833825"/>
              <a:t>40</a:t>
            </a:fld>
            <a:endParaRPr lang="de-CH" sz="1600" dirty="0"/>
          </a:p>
        </p:txBody>
      </p:sp>
      <p:sp>
        <p:nvSpPr>
          <p:cNvPr id="107524" name="Rectangle 3"/>
          <p:cNvSpPr>
            <a:spLocks noGrp="1" noChangeArrowheads="1"/>
          </p:cNvSpPr>
          <p:nvPr>
            <p:ph type="body" idx="3"/>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pPr defTabSz="833825"/>
            <a:fld id="{734B625B-D7AC-4F38-A7B0-908F1F56908D}" type="slidenum">
              <a:rPr lang="de-CH" sz="1600"/>
              <a:pPr defTabSz="833825"/>
              <a:t>44</a:t>
            </a:fld>
            <a:endParaRPr lang="de-CH" sz="1600" dirty="0"/>
          </a:p>
        </p:txBody>
      </p:sp>
      <p:sp>
        <p:nvSpPr>
          <p:cNvPr id="108547" name="Rectangle 2"/>
          <p:cNvSpPr>
            <a:spLocks noGrp="1" noRot="1" noChangeAspect="1" noChangeArrowheads="1" noTextEdit="1"/>
          </p:cNvSpPr>
          <p:nvPr>
            <p:ph type="sldImg"/>
          </p:nvPr>
        </p:nvSpPr>
        <p:spPr>
          <a:xfrm>
            <a:off x="796925" y="496888"/>
            <a:ext cx="5305425" cy="3978275"/>
          </a:xfrm>
          <a:ln/>
        </p:spPr>
      </p:sp>
      <p:sp>
        <p:nvSpPr>
          <p:cNvPr id="108548"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833825"/>
            <a:fld id="{23946046-1D08-473D-8D31-8A97EC1D3FD5}" type="slidenum">
              <a:rPr lang="de-CH" sz="1600"/>
              <a:pPr defTabSz="833825"/>
              <a:t>5</a:t>
            </a:fld>
            <a:endParaRPr lang="de-CH" sz="1600" dirty="0"/>
          </a:p>
        </p:txBody>
      </p:sp>
      <p:sp>
        <p:nvSpPr>
          <p:cNvPr id="79875" name="Rectangle 2"/>
          <p:cNvSpPr>
            <a:spLocks noGrp="1" noRot="1" noChangeAspect="1" noChangeArrowheads="1" noTextEdit="1"/>
          </p:cNvSpPr>
          <p:nvPr>
            <p:ph type="sldImg"/>
          </p:nvPr>
        </p:nvSpPr>
        <p:spPr>
          <a:xfrm>
            <a:off x="796925" y="496888"/>
            <a:ext cx="5305425" cy="3978275"/>
          </a:xfrm>
          <a:ln/>
        </p:spPr>
      </p:sp>
      <p:sp>
        <p:nvSpPr>
          <p:cNvPr id="79876"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defTabSz="833825"/>
            <a:fld id="{E5989557-8F6E-4932-91D2-FF9D312EADD3}" type="slidenum">
              <a:rPr lang="de-CH" sz="1600"/>
              <a:pPr defTabSz="833825"/>
              <a:t>45</a:t>
            </a:fld>
            <a:endParaRPr lang="de-CH" sz="1600" dirty="0"/>
          </a:p>
        </p:txBody>
      </p:sp>
      <p:sp>
        <p:nvSpPr>
          <p:cNvPr id="109571" name="Rectangle 2"/>
          <p:cNvSpPr>
            <a:spLocks noGrp="1" noRot="1" noChangeAspect="1" noChangeArrowheads="1" noTextEdit="1"/>
          </p:cNvSpPr>
          <p:nvPr>
            <p:ph type="sldImg"/>
          </p:nvPr>
        </p:nvSpPr>
        <p:spPr>
          <a:xfrm>
            <a:off x="796925" y="496888"/>
            <a:ext cx="5305425" cy="3978275"/>
          </a:xfrm>
          <a:ln/>
        </p:spPr>
      </p:sp>
      <p:sp>
        <p:nvSpPr>
          <p:cNvPr id="109572"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pPr defTabSz="833825"/>
            <a:fld id="{6F366BA8-0828-4623-8414-3B3427318738}" type="slidenum">
              <a:rPr lang="de-CH" sz="1600"/>
              <a:pPr defTabSz="833825"/>
              <a:t>47</a:t>
            </a:fld>
            <a:endParaRPr lang="de-CH" sz="1600" dirty="0"/>
          </a:p>
        </p:txBody>
      </p:sp>
      <p:sp>
        <p:nvSpPr>
          <p:cNvPr id="110595" name="Rectangle 2"/>
          <p:cNvSpPr>
            <a:spLocks noGrp="1" noRot="1" noChangeAspect="1" noChangeArrowheads="1" noTextEdit="1"/>
          </p:cNvSpPr>
          <p:nvPr>
            <p:ph type="sldImg"/>
          </p:nvPr>
        </p:nvSpPr>
        <p:spPr>
          <a:xfrm>
            <a:off x="796925" y="496888"/>
            <a:ext cx="5305425" cy="3978275"/>
          </a:xfrm>
          <a:ln/>
        </p:spPr>
      </p:sp>
      <p:sp>
        <p:nvSpPr>
          <p:cNvPr id="110596" name="Rectangle 3"/>
          <p:cNvSpPr>
            <a:spLocks noGrp="1" noChangeArrowheads="1"/>
          </p:cNvSpPr>
          <p:nvPr>
            <p:ph type="body" idx="1"/>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defTabSz="833825"/>
            <a:fld id="{5EF91CD2-C2E9-444B-8162-14F7FD50D892}" type="slidenum">
              <a:rPr lang="de-CH" sz="1600"/>
              <a:pPr defTabSz="833825"/>
              <a:t>49</a:t>
            </a:fld>
            <a:endParaRPr lang="de-CH" sz="1600" dirty="0"/>
          </a:p>
        </p:txBody>
      </p:sp>
      <p:sp>
        <p:nvSpPr>
          <p:cNvPr id="111619" name="Rectangle 2"/>
          <p:cNvSpPr>
            <a:spLocks noGrp="1" noRot="1" noChangeAspect="1" noChangeArrowheads="1" noTextEdit="1"/>
          </p:cNvSpPr>
          <p:nvPr>
            <p:ph type="sldImg"/>
          </p:nvPr>
        </p:nvSpPr>
        <p:spPr>
          <a:xfrm>
            <a:off x="796925" y="496888"/>
            <a:ext cx="5305425" cy="3978275"/>
          </a:xfrm>
          <a:ln/>
        </p:spPr>
      </p:sp>
      <p:sp>
        <p:nvSpPr>
          <p:cNvPr id="111620"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pPr defTabSz="833825"/>
            <a:fld id="{BA30836E-B728-4DBF-A7B3-B1D4204614DF}" type="slidenum">
              <a:rPr lang="de-CH" sz="1600"/>
              <a:pPr defTabSz="833825"/>
              <a:t>50</a:t>
            </a:fld>
            <a:endParaRPr lang="de-CH" sz="1600" dirty="0"/>
          </a:p>
        </p:txBody>
      </p:sp>
      <p:sp>
        <p:nvSpPr>
          <p:cNvPr id="112643" name="Rectangle 2"/>
          <p:cNvSpPr>
            <a:spLocks noGrp="1" noRot="1" noChangeAspect="1" noChangeArrowheads="1" noTextEdit="1"/>
          </p:cNvSpPr>
          <p:nvPr>
            <p:ph type="sldImg"/>
          </p:nvPr>
        </p:nvSpPr>
        <p:spPr>
          <a:xfrm>
            <a:off x="796925" y="496888"/>
            <a:ext cx="5305425" cy="3978275"/>
          </a:xfrm>
          <a:ln/>
        </p:spPr>
      </p:sp>
      <p:sp>
        <p:nvSpPr>
          <p:cNvPr id="112644"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noTextEdit="1"/>
          </p:cNvSpPr>
          <p:nvPr>
            <p:ph type="sldImg"/>
          </p:nvPr>
        </p:nvSpPr>
        <p:spPr>
          <a:xfrm>
            <a:off x="796925" y="496888"/>
            <a:ext cx="5305425" cy="3978275"/>
          </a:xfrm>
          <a:ln/>
        </p:spPr>
      </p:sp>
      <p:sp>
        <p:nvSpPr>
          <p:cNvPr id="114691" name="Foliennummernplatzhalter 3"/>
          <p:cNvSpPr>
            <a:spLocks noGrp="1"/>
          </p:cNvSpPr>
          <p:nvPr>
            <p:ph type="sldNum" sz="quarter" idx="5"/>
          </p:nvPr>
        </p:nvSpPr>
        <p:spPr>
          <a:noFill/>
        </p:spPr>
        <p:txBody>
          <a:bodyPr/>
          <a:lstStyle/>
          <a:p>
            <a:pPr defTabSz="833825"/>
            <a:fld id="{B9F71E4B-B564-4F31-B8D0-976A38A69353}" type="slidenum">
              <a:rPr lang="de-CH" sz="1600"/>
              <a:pPr defTabSz="833825"/>
              <a:t>53</a:t>
            </a:fld>
            <a:endParaRPr lang="de-CH" sz="1600" dirty="0"/>
          </a:p>
        </p:txBody>
      </p:sp>
      <p:sp>
        <p:nvSpPr>
          <p:cNvPr id="114692" name="Rectangle 3"/>
          <p:cNvSpPr>
            <a:spLocks noGrp="1" noChangeArrowheads="1"/>
          </p:cNvSpPr>
          <p:nvPr>
            <p:ph type="body" idx="3"/>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defTabSz="833825"/>
            <a:fld id="{11BC09DC-B974-4023-A60F-B80CEE41F0AD}" type="slidenum">
              <a:rPr lang="de-CH" sz="1600"/>
              <a:pPr defTabSz="833825"/>
              <a:t>54</a:t>
            </a:fld>
            <a:endParaRPr lang="de-CH" sz="1600" dirty="0"/>
          </a:p>
        </p:txBody>
      </p:sp>
      <p:sp>
        <p:nvSpPr>
          <p:cNvPr id="115715" name="Rectangle 2"/>
          <p:cNvSpPr>
            <a:spLocks noGrp="1" noRot="1" noChangeAspect="1" noChangeArrowheads="1" noTextEdit="1"/>
          </p:cNvSpPr>
          <p:nvPr>
            <p:ph type="sldImg"/>
          </p:nvPr>
        </p:nvSpPr>
        <p:spPr>
          <a:xfrm>
            <a:off x="796925" y="496888"/>
            <a:ext cx="5305425" cy="3978275"/>
          </a:xfrm>
          <a:ln/>
        </p:spPr>
      </p:sp>
      <p:sp>
        <p:nvSpPr>
          <p:cNvPr id="115716"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olienbildplatzhalter 1"/>
          <p:cNvSpPr>
            <a:spLocks noGrp="1" noRot="1" noChangeAspect="1" noTextEdit="1"/>
          </p:cNvSpPr>
          <p:nvPr>
            <p:ph type="sldImg"/>
          </p:nvPr>
        </p:nvSpPr>
        <p:spPr>
          <a:xfrm>
            <a:off x="796925" y="496888"/>
            <a:ext cx="5305425" cy="3978275"/>
          </a:xfrm>
          <a:ln/>
        </p:spPr>
      </p:sp>
      <p:sp>
        <p:nvSpPr>
          <p:cNvPr id="116739" name="Foliennummernplatzhalter 3"/>
          <p:cNvSpPr>
            <a:spLocks noGrp="1"/>
          </p:cNvSpPr>
          <p:nvPr>
            <p:ph type="sldNum" sz="quarter" idx="5"/>
          </p:nvPr>
        </p:nvSpPr>
        <p:spPr>
          <a:noFill/>
        </p:spPr>
        <p:txBody>
          <a:bodyPr/>
          <a:lstStyle/>
          <a:p>
            <a:pPr defTabSz="833825"/>
            <a:fld id="{B942C03D-FB8F-47FE-BC62-590DF17D4348}" type="slidenum">
              <a:rPr lang="de-CH" sz="1600"/>
              <a:pPr defTabSz="833825"/>
              <a:t>56</a:t>
            </a:fld>
            <a:endParaRPr lang="de-CH" sz="1600" dirty="0"/>
          </a:p>
        </p:txBody>
      </p:sp>
      <p:sp>
        <p:nvSpPr>
          <p:cNvPr id="116740" name="Rectangle 3"/>
          <p:cNvSpPr>
            <a:spLocks noGrp="1" noChangeArrowheads="1"/>
          </p:cNvSpPr>
          <p:nvPr>
            <p:ph type="body" idx="3"/>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Folienbildplatzhalter 1"/>
          <p:cNvSpPr>
            <a:spLocks noGrp="1" noRot="1" noChangeAspect="1" noTextEdit="1"/>
          </p:cNvSpPr>
          <p:nvPr>
            <p:ph type="sldImg"/>
          </p:nvPr>
        </p:nvSpPr>
        <p:spPr>
          <a:xfrm>
            <a:off x="581214" y="496417"/>
            <a:ext cx="5736980" cy="3978427"/>
          </a:xfrm>
          <a:ln/>
        </p:spPr>
      </p:sp>
      <p:sp>
        <p:nvSpPr>
          <p:cNvPr id="117763" name="Foliennummernplatzhalter 3"/>
          <p:cNvSpPr>
            <a:spLocks noGrp="1"/>
          </p:cNvSpPr>
          <p:nvPr>
            <p:ph type="sldNum" sz="quarter" idx="5"/>
          </p:nvPr>
        </p:nvSpPr>
        <p:spPr>
          <a:noFill/>
        </p:spPr>
        <p:txBody>
          <a:bodyPr/>
          <a:lstStyle/>
          <a:p>
            <a:pPr defTabSz="833825"/>
            <a:fld id="{043FE784-5DBE-4EF7-B38D-50780F8F8DDA}" type="slidenum">
              <a:rPr lang="de-CH" sz="1600"/>
              <a:pPr defTabSz="833825"/>
              <a:t>57</a:t>
            </a:fld>
            <a:endParaRPr lang="de-CH" sz="1600" dirty="0"/>
          </a:p>
        </p:txBody>
      </p:sp>
      <p:sp>
        <p:nvSpPr>
          <p:cNvPr id="117764" name="Rectangle 3"/>
          <p:cNvSpPr>
            <a:spLocks noGrp="1" noChangeArrowheads="1"/>
          </p:cNvSpPr>
          <p:nvPr>
            <p:ph type="body" idx="3"/>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pPr defTabSz="833825"/>
            <a:fld id="{BA4FB36C-5E92-4FE3-9F76-5AE919FCB81A}" type="slidenum">
              <a:rPr lang="de-CH" sz="1600"/>
              <a:pPr defTabSz="833825"/>
              <a:t>6</a:t>
            </a:fld>
            <a:endParaRPr lang="de-CH" sz="1600" dirty="0"/>
          </a:p>
        </p:txBody>
      </p:sp>
      <p:sp>
        <p:nvSpPr>
          <p:cNvPr id="80899" name="Rectangle 2"/>
          <p:cNvSpPr>
            <a:spLocks noGrp="1" noRot="1" noChangeAspect="1" noChangeArrowheads="1" noTextEdit="1"/>
          </p:cNvSpPr>
          <p:nvPr>
            <p:ph type="sldImg"/>
          </p:nvPr>
        </p:nvSpPr>
        <p:spPr>
          <a:xfrm>
            <a:off x="796925" y="496888"/>
            <a:ext cx="5305425" cy="3978275"/>
          </a:xfrm>
          <a:ln/>
        </p:spPr>
      </p:sp>
      <p:sp>
        <p:nvSpPr>
          <p:cNvPr id="80900"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defTabSz="833825"/>
            <a:fld id="{F6237E81-025D-406A-9CCD-74CF73C3AF39}" type="slidenum">
              <a:rPr lang="de-CH" sz="1600"/>
              <a:pPr defTabSz="833825"/>
              <a:t>7</a:t>
            </a:fld>
            <a:endParaRPr lang="de-CH" sz="1600" dirty="0"/>
          </a:p>
        </p:txBody>
      </p:sp>
      <p:sp>
        <p:nvSpPr>
          <p:cNvPr id="81923" name="Rectangle 2"/>
          <p:cNvSpPr>
            <a:spLocks noGrp="1" noRot="1" noChangeAspect="1" noChangeArrowheads="1" noTextEdit="1"/>
          </p:cNvSpPr>
          <p:nvPr>
            <p:ph type="sldImg"/>
          </p:nvPr>
        </p:nvSpPr>
        <p:spPr>
          <a:xfrm>
            <a:off x="796925" y="496888"/>
            <a:ext cx="5305425" cy="3978275"/>
          </a:xfrm>
          <a:ln/>
        </p:spPr>
      </p:sp>
      <p:sp>
        <p:nvSpPr>
          <p:cNvPr id="81924"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pPr defTabSz="833825"/>
            <a:fld id="{94B8A545-6F13-4197-AA28-223C57DE6F70}" type="slidenum">
              <a:rPr lang="de-CH" sz="1600"/>
              <a:pPr defTabSz="833825"/>
              <a:t>8</a:t>
            </a:fld>
            <a:endParaRPr lang="de-CH" sz="1600" dirty="0"/>
          </a:p>
        </p:txBody>
      </p:sp>
      <p:sp>
        <p:nvSpPr>
          <p:cNvPr id="82947" name="Rectangle 2"/>
          <p:cNvSpPr>
            <a:spLocks noGrp="1" noRot="1" noChangeAspect="1" noChangeArrowheads="1" noTextEdit="1"/>
          </p:cNvSpPr>
          <p:nvPr>
            <p:ph type="sldImg"/>
          </p:nvPr>
        </p:nvSpPr>
        <p:spPr>
          <a:xfrm>
            <a:off x="796925" y="496888"/>
            <a:ext cx="5305425" cy="3978275"/>
          </a:xfrm>
          <a:ln/>
        </p:spPr>
      </p:sp>
      <p:sp>
        <p:nvSpPr>
          <p:cNvPr id="82948" name="Rectangle 3"/>
          <p:cNvSpPr>
            <a:spLocks noGrp="1" noChangeArrowheads="1"/>
          </p:cNvSpPr>
          <p:nvPr>
            <p:ph type="body" idx="1"/>
          </p:nvPr>
        </p:nvSpPr>
        <p:spPr>
          <a:xfrm>
            <a:off x="66862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pPr defTabSz="833825"/>
            <a:fld id="{DFF532F2-1111-43E1-8CCB-AB12A97B25F0}" type="slidenum">
              <a:rPr lang="de-CH" sz="1600"/>
              <a:pPr defTabSz="833825"/>
              <a:t>9</a:t>
            </a:fld>
            <a:endParaRPr lang="de-CH" sz="1600" dirty="0"/>
          </a:p>
        </p:txBody>
      </p:sp>
      <p:sp>
        <p:nvSpPr>
          <p:cNvPr id="83971" name="Rectangle 2"/>
          <p:cNvSpPr>
            <a:spLocks noGrp="1" noRot="1" noChangeAspect="1" noChangeArrowheads="1" noTextEdit="1"/>
          </p:cNvSpPr>
          <p:nvPr>
            <p:ph type="sldImg"/>
          </p:nvPr>
        </p:nvSpPr>
        <p:spPr>
          <a:xfrm>
            <a:off x="796925" y="496888"/>
            <a:ext cx="5305425" cy="3978275"/>
          </a:xfrm>
          <a:ln/>
        </p:spPr>
      </p:sp>
      <p:sp>
        <p:nvSpPr>
          <p:cNvPr id="83972" name="Rectangle 3"/>
          <p:cNvSpPr>
            <a:spLocks noGrp="1" noChangeArrowheads="1"/>
          </p:cNvSpPr>
          <p:nvPr>
            <p:ph type="body" idx="1"/>
          </p:nvPr>
        </p:nvSpPr>
        <p:spPr>
          <a:xfrm>
            <a:off x="742235"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defTabSz="833825"/>
            <a:fld id="{1269A252-37EE-423C-9CDC-3181BB8E3A93}" type="slidenum">
              <a:rPr lang="de-CH" sz="1600"/>
              <a:pPr defTabSz="833825"/>
              <a:t>10</a:t>
            </a:fld>
            <a:endParaRPr lang="de-CH" sz="1600" dirty="0"/>
          </a:p>
        </p:txBody>
      </p:sp>
      <p:sp>
        <p:nvSpPr>
          <p:cNvPr id="84995" name="Rectangle 2"/>
          <p:cNvSpPr>
            <a:spLocks noGrp="1" noRot="1" noChangeAspect="1" noChangeArrowheads="1" noTextEdit="1"/>
          </p:cNvSpPr>
          <p:nvPr>
            <p:ph type="sldImg"/>
          </p:nvPr>
        </p:nvSpPr>
        <p:spPr>
          <a:xfrm>
            <a:off x="796925" y="496888"/>
            <a:ext cx="5305425" cy="3978275"/>
          </a:xfrm>
          <a:ln/>
        </p:spPr>
      </p:sp>
      <p:sp>
        <p:nvSpPr>
          <p:cNvPr id="84996" name="Rectangle 3"/>
          <p:cNvSpPr>
            <a:spLocks noGrp="1" noChangeArrowheads="1"/>
          </p:cNvSpPr>
          <p:nvPr>
            <p:ph type="body" idx="1"/>
          </p:nvPr>
        </p:nvSpPr>
        <p:spPr>
          <a:xfrm>
            <a:off x="685494" y="4506048"/>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pPr defTabSz="833825"/>
            <a:fld id="{9C9B484B-838D-45C0-9113-362FCB5D2455}" type="slidenum">
              <a:rPr lang="de-CH" sz="1600"/>
              <a:pPr defTabSz="833825"/>
              <a:t>15</a:t>
            </a:fld>
            <a:endParaRPr lang="de-CH" sz="1600" dirty="0"/>
          </a:p>
        </p:txBody>
      </p:sp>
      <p:sp>
        <p:nvSpPr>
          <p:cNvPr id="86019" name="Rectangle 2"/>
          <p:cNvSpPr>
            <a:spLocks noGrp="1" noRot="1" noChangeAspect="1" noChangeArrowheads="1" noTextEdit="1"/>
          </p:cNvSpPr>
          <p:nvPr>
            <p:ph type="sldImg"/>
          </p:nvPr>
        </p:nvSpPr>
        <p:spPr>
          <a:xfrm>
            <a:off x="796925" y="496888"/>
            <a:ext cx="5305425" cy="3978275"/>
          </a:xfrm>
          <a:ln/>
        </p:spPr>
      </p:sp>
      <p:sp>
        <p:nvSpPr>
          <p:cNvPr id="86020" name="Rectangle 3"/>
          <p:cNvSpPr>
            <a:spLocks noGrp="1" noChangeArrowheads="1"/>
          </p:cNvSpPr>
          <p:nvPr>
            <p:ph type="body" idx="1"/>
          </p:nvPr>
        </p:nvSpPr>
        <p:spPr>
          <a:xfrm>
            <a:off x="742235" y="4439386"/>
            <a:ext cx="5487013" cy="4116005"/>
          </a:xfrm>
          <a:noFill/>
          <a:ln/>
        </p:spPr>
        <p:txBody>
          <a:bodyPr/>
          <a:lstStyle/>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a:p>
            <a:pPr eaLnBrk="1" hangingPunct="1"/>
            <a:endParaRPr lang="de-CH" smtClean="0"/>
          </a:p>
          <a:p>
            <a:pPr eaLnBrk="1" hangingPunct="1"/>
            <a:endParaRPr lang="de-CH" smtClean="0"/>
          </a:p>
          <a:p>
            <a:pPr eaLnBrk="1" hangingPunct="1"/>
            <a:r>
              <a:rPr lang="de-CH" smtClean="0"/>
              <a:t>_____________________________________________________________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de-CH"/>
          </a:p>
        </p:txBody>
      </p:sp>
      <p:sp>
        <p:nvSpPr>
          <p:cNvPr id="4" name="Rectangle 5"/>
          <p:cNvSpPr>
            <a:spLocks noGrp="1" noChangeArrowheads="1"/>
          </p:cNvSpPr>
          <p:nvPr>
            <p:ph type="ftr" sz="quarter" idx="11"/>
          </p:nvPr>
        </p:nvSpPr>
        <p:spPr>
          <a:ln/>
        </p:spPr>
        <p:txBody>
          <a:bodyPr/>
          <a:lstStyle>
            <a:lvl1pPr>
              <a:defRPr/>
            </a:lvl1pPr>
          </a:lstStyle>
          <a:p>
            <a:pPr>
              <a:defRPr/>
            </a:pPr>
            <a:endParaRPr lang="de-CH"/>
          </a:p>
        </p:txBody>
      </p:sp>
      <p:sp>
        <p:nvSpPr>
          <p:cNvPr id="5" name="Rectangle 6"/>
          <p:cNvSpPr>
            <a:spLocks noGrp="1" noChangeArrowheads="1"/>
          </p:cNvSpPr>
          <p:nvPr>
            <p:ph type="sldNum" sz="quarter" idx="12"/>
          </p:nvPr>
        </p:nvSpPr>
        <p:spPr>
          <a:ln/>
        </p:spPr>
        <p:txBody>
          <a:bodyPr/>
          <a:lstStyle>
            <a:lvl1pPr>
              <a:defRPr/>
            </a:lvl1pPr>
          </a:lstStyle>
          <a:p>
            <a:pPr>
              <a:defRPr/>
            </a:pPr>
            <a:fld id="{6B675EBC-B319-4261-9F1B-DA67E8F5CEEF}" type="slidenum">
              <a:rPr lang="de-CH"/>
              <a:pPr>
                <a:defRPr/>
              </a:pPr>
              <a:t>‹Nr.›</a:t>
            </a:fld>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24090B38-034C-4A59-B007-B06B5F5EE789}" type="datetimeFigureOut">
              <a:rPr lang="de-CH" smtClean="0"/>
              <a:pPr/>
              <a:t>22.10.2015</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5F800143-9923-46E2-BB0A-C3CA7A8737DA}" type="slidenum">
              <a:rPr lang="de-CH" smtClean="0"/>
              <a:pPr/>
              <a:t>‹Nr.›</a:t>
            </a:fld>
            <a:endParaRPr lang="de-C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90B38-034C-4A59-B007-B06B5F5EE789}" type="datetimeFigureOut">
              <a:rPr lang="de-CH" smtClean="0"/>
              <a:pPr/>
              <a:t>22.10.2015</a:t>
            </a:fld>
            <a:endParaRPr lang="de-CH"/>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800143-9923-46E2-BB0A-C3CA7A8737DA}" type="slidenum">
              <a:rPr lang="de-CH" smtClean="0"/>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980728"/>
            <a:ext cx="7772400" cy="1470025"/>
          </a:xfrm>
        </p:spPr>
        <p:txBody>
          <a:bodyPr/>
          <a:lstStyle/>
          <a:p>
            <a:r>
              <a:rPr lang="de-DE" dirty="0" smtClean="0"/>
              <a:t>Trauma </a:t>
            </a:r>
            <a:r>
              <a:rPr lang="de-DE" dirty="0" err="1" smtClean="0"/>
              <a:t>and</a:t>
            </a:r>
            <a:r>
              <a:rPr lang="de-DE" dirty="0" smtClean="0"/>
              <a:t> </a:t>
            </a:r>
            <a:r>
              <a:rPr lang="de-DE" dirty="0" err="1" smtClean="0"/>
              <a:t>its</a:t>
            </a:r>
            <a:r>
              <a:rPr lang="de-DE" dirty="0" smtClean="0"/>
              <a:t> </a:t>
            </a:r>
            <a:r>
              <a:rPr lang="de-DE" dirty="0" err="1" smtClean="0"/>
              <a:t>impact</a:t>
            </a:r>
            <a:r>
              <a:rPr lang="de-DE" dirty="0" smtClean="0"/>
              <a:t> on </a:t>
            </a:r>
            <a:r>
              <a:rPr lang="de-DE" dirty="0" err="1" smtClean="0"/>
              <a:t>school</a:t>
            </a:r>
            <a:endParaRPr lang="de-CH" dirty="0"/>
          </a:p>
        </p:txBody>
      </p:sp>
      <p:sp>
        <p:nvSpPr>
          <p:cNvPr id="3" name="Untertitel 2"/>
          <p:cNvSpPr>
            <a:spLocks noGrp="1"/>
          </p:cNvSpPr>
          <p:nvPr>
            <p:ph type="subTitle" idx="1"/>
          </p:nvPr>
        </p:nvSpPr>
        <p:spPr>
          <a:xfrm>
            <a:off x="1547664" y="2276872"/>
            <a:ext cx="6400800" cy="1752600"/>
          </a:xfrm>
        </p:spPr>
        <p:txBody>
          <a:bodyPr>
            <a:normAutofit/>
          </a:bodyPr>
          <a:lstStyle/>
          <a:p>
            <a:r>
              <a:rPr lang="en-US" dirty="0"/>
              <a:t>In order that we are better</a:t>
            </a:r>
          </a:p>
          <a:p>
            <a:r>
              <a:rPr lang="de-CH" dirty="0" err="1"/>
              <a:t>prepared</a:t>
            </a:r>
            <a:r>
              <a:rPr lang="de-CH" dirty="0"/>
              <a:t> </a:t>
            </a:r>
            <a:r>
              <a:rPr lang="de-CH" dirty="0" err="1"/>
              <a:t>for</a:t>
            </a:r>
            <a:r>
              <a:rPr lang="de-CH" dirty="0"/>
              <a:t> </a:t>
            </a:r>
            <a:r>
              <a:rPr lang="de-CH" dirty="0" err="1"/>
              <a:t>challenging</a:t>
            </a:r>
            <a:endParaRPr lang="de-CH" dirty="0"/>
          </a:p>
          <a:p>
            <a:r>
              <a:rPr lang="de-CH" dirty="0" err="1"/>
              <a:t>situations</a:t>
            </a:r>
            <a:r>
              <a:rPr lang="de-CH" dirty="0"/>
              <a:t> </a:t>
            </a:r>
            <a:r>
              <a:rPr lang="de-CH" dirty="0" err="1"/>
              <a:t>at</a:t>
            </a:r>
            <a:r>
              <a:rPr lang="de-CH" dirty="0"/>
              <a:t> </a:t>
            </a:r>
            <a:r>
              <a:rPr lang="de-CH" dirty="0" err="1" smtClean="0"/>
              <a:t>school</a:t>
            </a:r>
            <a:endParaRPr lang="de-CH" dirty="0" smtClean="0"/>
          </a:p>
          <a:p>
            <a:endParaRPr lang="de-CH"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457200" y="981075"/>
            <a:ext cx="8229600" cy="5145088"/>
          </a:xfrm>
        </p:spPr>
        <p:txBody>
          <a:bodyPr/>
          <a:lstStyle/>
          <a:p>
            <a:pPr eaLnBrk="1" hangingPunct="1">
              <a:buFontTx/>
              <a:buNone/>
            </a:pPr>
            <a:r>
              <a:rPr lang="de-CH" dirty="0" smtClean="0"/>
              <a:t>	</a:t>
            </a:r>
          </a:p>
          <a:p>
            <a:pPr eaLnBrk="1" hangingPunct="1">
              <a:buFontTx/>
              <a:buNone/>
            </a:pPr>
            <a:endParaRPr lang="de-CH" dirty="0" smtClean="0"/>
          </a:p>
          <a:p>
            <a:pPr algn="ctr">
              <a:buNone/>
            </a:pPr>
            <a:r>
              <a:rPr lang="de-CH" dirty="0" smtClean="0"/>
              <a:t>	</a:t>
            </a:r>
            <a:r>
              <a:rPr lang="en-US" dirty="0"/>
              <a:t>The dogma of the proposition of the Enlightenment:</a:t>
            </a:r>
          </a:p>
          <a:p>
            <a:pPr algn="ctr">
              <a:buNone/>
            </a:pPr>
            <a:r>
              <a:rPr lang="en-US" dirty="0"/>
              <a:t>„Cogito, ergo sum“ has today to be challenged,</a:t>
            </a:r>
          </a:p>
          <a:p>
            <a:pPr algn="ctr">
              <a:buNone/>
            </a:pPr>
            <a:r>
              <a:rPr lang="en-US" dirty="0"/>
              <a:t>particularly in our dealings with individuals with</a:t>
            </a:r>
          </a:p>
          <a:p>
            <a:pPr algn="ctr">
              <a:buNone/>
            </a:pPr>
            <a:r>
              <a:rPr lang="de-CH" dirty="0" err="1"/>
              <a:t>psychological</a:t>
            </a:r>
            <a:r>
              <a:rPr lang="de-CH" dirty="0"/>
              <a:t> </a:t>
            </a:r>
            <a:r>
              <a:rPr lang="de-CH" dirty="0" err="1"/>
              <a:t>trauma</a:t>
            </a:r>
            <a:r>
              <a:rPr lang="de-CH" dirty="0"/>
              <a:t>.</a:t>
            </a:r>
            <a:endParaRPr lang="de-CH"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p:cNvSpPr>
            <a:spLocks noGrp="1"/>
          </p:cNvSpPr>
          <p:nvPr>
            <p:ph type="title"/>
          </p:nvPr>
        </p:nvSpPr>
        <p:spPr/>
        <p:txBody>
          <a:bodyPr/>
          <a:lstStyle/>
          <a:p>
            <a:endParaRPr lang="de-DE" smtClean="0"/>
          </a:p>
        </p:txBody>
      </p:sp>
      <p:pic>
        <p:nvPicPr>
          <p:cNvPr id="12291" name="Inhaltsplatzhalter 3" descr="IMG_180702.jpg"/>
          <p:cNvPicPr>
            <a:picLocks noGrp="1" noChangeAspect="1"/>
          </p:cNvPicPr>
          <p:nvPr>
            <p:ph idx="1"/>
          </p:nvPr>
        </p:nvPicPr>
        <p:blipFill>
          <a:blip r:embed="rId2" cstate="print"/>
          <a:srcRect/>
          <a:stretch>
            <a:fillRect/>
          </a:stretch>
        </p:blipFill>
        <p:spPr>
          <a:xfrm>
            <a:off x="2124075" y="330200"/>
            <a:ext cx="4535488" cy="654685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endParaRPr lang="de-DE" smtClean="0"/>
          </a:p>
        </p:txBody>
      </p:sp>
      <p:pic>
        <p:nvPicPr>
          <p:cNvPr id="13315" name="Inhaltsplatzhalter 3" descr="IMG_1810 01.jpg"/>
          <p:cNvPicPr>
            <a:picLocks noGrp="1" noChangeAspect="1"/>
          </p:cNvPicPr>
          <p:nvPr>
            <p:ph idx="1"/>
          </p:nvPr>
        </p:nvPicPr>
        <p:blipFill>
          <a:blip r:embed="rId2" cstate="print"/>
          <a:srcRect/>
          <a:stretch>
            <a:fillRect/>
          </a:stretch>
        </p:blipFill>
        <p:spPr>
          <a:xfrm>
            <a:off x="0" y="333375"/>
            <a:ext cx="9144000" cy="6096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endParaRPr lang="de-DE" smtClean="0"/>
          </a:p>
        </p:txBody>
      </p:sp>
      <p:pic>
        <p:nvPicPr>
          <p:cNvPr id="14339" name="Inhaltsplatzhalter 3" descr="IMG_181101.jpg"/>
          <p:cNvPicPr>
            <a:picLocks noGrp="1" noChangeAspect="1"/>
          </p:cNvPicPr>
          <p:nvPr>
            <p:ph idx="1"/>
          </p:nvPr>
        </p:nvPicPr>
        <p:blipFill>
          <a:blip r:embed="rId2" cstate="print"/>
          <a:srcRect/>
          <a:stretch>
            <a:fillRect/>
          </a:stretch>
        </p:blipFill>
        <p:spPr>
          <a:xfrm>
            <a:off x="-26988" y="123825"/>
            <a:ext cx="9170988" cy="611346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endParaRPr lang="de-DE" smtClean="0"/>
          </a:p>
        </p:txBody>
      </p:sp>
      <p:pic>
        <p:nvPicPr>
          <p:cNvPr id="15363" name="Inhaltsplatzhalter 3" descr="IMG_1789.JPG"/>
          <p:cNvPicPr>
            <a:picLocks noGrp="1" noChangeAspect="1"/>
          </p:cNvPicPr>
          <p:nvPr>
            <p:ph idx="1"/>
          </p:nvPr>
        </p:nvPicPr>
        <p:blipFill>
          <a:blip r:embed="rId2" cstate="print"/>
          <a:srcRect/>
          <a:stretch>
            <a:fillRect/>
          </a:stretch>
        </p:blipFill>
        <p:spPr>
          <a:xfrm>
            <a:off x="1177925" y="1600200"/>
            <a:ext cx="6788150" cy="45259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95288" y="260350"/>
            <a:ext cx="8229600" cy="1143000"/>
          </a:xfrm>
        </p:spPr>
        <p:txBody>
          <a:bodyPr/>
          <a:lstStyle/>
          <a:p>
            <a:pPr eaLnBrk="1" hangingPunct="1"/>
            <a:r>
              <a:rPr lang="en-GB" sz="2800" b="1" dirty="0" smtClean="0"/>
              <a:t>c)Trauma in history</a:t>
            </a:r>
            <a:endParaRPr lang="de-CH" sz="2800" dirty="0" smtClean="0"/>
          </a:p>
        </p:txBody>
      </p:sp>
      <p:sp>
        <p:nvSpPr>
          <p:cNvPr id="4099" name="Rectangle 3"/>
          <p:cNvSpPr>
            <a:spLocks noGrp="1" noChangeArrowheads="1"/>
          </p:cNvSpPr>
          <p:nvPr>
            <p:ph type="body" idx="1"/>
          </p:nvPr>
        </p:nvSpPr>
        <p:spPr>
          <a:xfrm>
            <a:off x="468313" y="1268413"/>
            <a:ext cx="8229600" cy="5329237"/>
          </a:xfrm>
        </p:spPr>
        <p:txBody>
          <a:bodyPr>
            <a:normAutofit/>
          </a:bodyPr>
          <a:lstStyle/>
          <a:p>
            <a:pPr marL="361950" indent="0" algn="ctr" eaLnBrk="1" hangingPunct="1">
              <a:spcBef>
                <a:spcPts val="600"/>
              </a:spcBef>
              <a:spcAft>
                <a:spcPts val="0"/>
              </a:spcAft>
              <a:buFontTx/>
              <a:buNone/>
              <a:defRPr/>
            </a:pPr>
            <a:r>
              <a:rPr lang="en-GB" dirty="0" smtClean="0"/>
              <a:t>“Post traumatic disorders” were known and described in recent centuries. That means that human beings knew about the vulnerability of the soul not only about that of the body. But it is interesting that it was a topic which was forgotten and tabooed when the threats were over. </a:t>
            </a:r>
          </a:p>
          <a:p>
            <a:pPr marL="361950" indent="0" algn="ctr" eaLnBrk="1" hangingPunct="1">
              <a:spcBef>
                <a:spcPts val="600"/>
              </a:spcBef>
              <a:spcAft>
                <a:spcPts val="0"/>
              </a:spcAft>
              <a:buFontTx/>
              <a:buNone/>
              <a:defRPr/>
            </a:pPr>
            <a:r>
              <a:rPr lang="en-GB" dirty="0" smtClean="0"/>
              <a:t>It’s possible that we want to forget it because we feel that psychological trauma can be contagious.</a:t>
            </a:r>
            <a:endParaRPr lang="de-DE" sz="1000" dirty="0" smtClean="0"/>
          </a:p>
          <a:p>
            <a:pPr marL="361950" indent="0" eaLnBrk="1" hangingPunct="1">
              <a:spcBef>
                <a:spcPts val="600"/>
              </a:spcBef>
              <a:spcAft>
                <a:spcPts val="0"/>
              </a:spcAft>
              <a:buFontTx/>
              <a:buNone/>
              <a:defRPr/>
            </a:pPr>
            <a:r>
              <a:rPr lang="de-DE" sz="1000" dirty="0" smtClean="0"/>
              <a:t>See </a:t>
            </a:r>
            <a:r>
              <a:rPr lang="de-DE" sz="1000" dirty="0" err="1" smtClean="0"/>
              <a:t>Jegodtka</a:t>
            </a:r>
            <a:r>
              <a:rPr lang="de-DE" sz="1000" dirty="0" smtClean="0"/>
              <a:t> R. (2013): Berufsrisiko Sekundäre Traumatisierung? Carl-Auer-Systeme (Heidelberg)</a:t>
            </a:r>
            <a:endParaRPr lang="de-CH" sz="1000" dirty="0" smtClean="0"/>
          </a:p>
          <a:p>
            <a:pPr eaLnBrk="1" hangingPunct="1">
              <a:lnSpc>
                <a:spcPct val="80000"/>
              </a:lnSpc>
              <a:defRPr/>
            </a:pPr>
            <a:endParaRPr lang="de-CH" sz="2800" dirty="0" smtClean="0"/>
          </a:p>
          <a:p>
            <a:pPr eaLnBrk="1" hangingPunct="1">
              <a:lnSpc>
                <a:spcPct val="80000"/>
              </a:lnSpc>
              <a:defRPr/>
            </a:pPr>
            <a:endParaRPr lang="de-CH" sz="28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3" cstate="print"/>
          <a:srcRect/>
          <a:stretch>
            <a:fillRect/>
          </a:stretch>
        </p:blipFill>
        <p:spPr>
          <a:xfrm>
            <a:off x="2339975" y="2276475"/>
            <a:ext cx="4183063" cy="2700338"/>
          </a:xfrm>
        </p:spPr>
      </p:pic>
      <p:sp>
        <p:nvSpPr>
          <p:cNvPr id="21507" name="Textfeld 4"/>
          <p:cNvSpPr txBox="1">
            <a:spLocks noChangeArrowheads="1"/>
          </p:cNvSpPr>
          <p:nvPr/>
        </p:nvSpPr>
        <p:spPr bwMode="auto">
          <a:xfrm>
            <a:off x="2195513" y="4941888"/>
            <a:ext cx="4464050" cy="276225"/>
          </a:xfrm>
          <a:prstGeom prst="rect">
            <a:avLst/>
          </a:prstGeom>
          <a:noFill/>
          <a:ln w="9525">
            <a:noFill/>
            <a:miter lim="800000"/>
            <a:headEnd/>
            <a:tailEnd/>
          </a:ln>
        </p:spPr>
        <p:txBody>
          <a:bodyPr>
            <a:spAutoFit/>
          </a:bodyPr>
          <a:lstStyle/>
          <a:p>
            <a:r>
              <a:rPr lang="de-DE" sz="1200"/>
              <a:t>Quelle: War Neuroses: Netley Hospital (1917) youtube</a:t>
            </a:r>
            <a:endParaRPr lang="en-GB" sz="1200"/>
          </a:p>
        </p:txBody>
      </p:sp>
      <p:sp>
        <p:nvSpPr>
          <p:cNvPr id="21508" name="Textfeld 5"/>
          <p:cNvSpPr txBox="1">
            <a:spLocks noChangeArrowheads="1"/>
          </p:cNvSpPr>
          <p:nvPr/>
        </p:nvSpPr>
        <p:spPr bwMode="auto">
          <a:xfrm>
            <a:off x="971550" y="620713"/>
            <a:ext cx="7272338" cy="4678204"/>
          </a:xfrm>
          <a:prstGeom prst="rect">
            <a:avLst/>
          </a:prstGeom>
          <a:noFill/>
          <a:ln w="9525">
            <a:noFill/>
            <a:miter lim="800000"/>
            <a:headEnd/>
            <a:tailEnd/>
          </a:ln>
        </p:spPr>
        <p:txBody>
          <a:bodyPr>
            <a:spAutoFit/>
          </a:bodyPr>
          <a:lstStyle/>
          <a:p>
            <a:pPr marL="180975" indent="-180975"/>
            <a:endParaRPr lang="en-GB" sz="2000" b="0" dirty="0" smtClean="0"/>
          </a:p>
          <a:p>
            <a:pPr marL="180975" indent="-180975">
              <a:buFont typeface="Arial" charset="0"/>
              <a:buChar char="•"/>
            </a:pPr>
            <a:endParaRPr lang="en-GB" sz="2000" b="0" dirty="0"/>
          </a:p>
          <a:p>
            <a:pPr marL="180975" indent="-180975"/>
            <a:r>
              <a:rPr lang="en-GB" sz="2000" dirty="0" smtClean="0"/>
              <a:t>Example: World War I, </a:t>
            </a:r>
            <a:r>
              <a:rPr lang="en-GB" sz="2000" b="0" dirty="0" smtClean="0"/>
              <a:t>Shellshock-Victims (</a:t>
            </a:r>
            <a:r>
              <a:rPr lang="en-GB" sz="2000" dirty="0" smtClean="0"/>
              <a:t>War Neuroses</a:t>
            </a:r>
            <a:r>
              <a:rPr lang="en-GB" sz="2000" b="0" dirty="0" smtClean="0"/>
              <a:t>)</a:t>
            </a:r>
            <a:endParaRPr lang="en-GB" sz="2000" b="0" dirty="0"/>
          </a:p>
          <a:p>
            <a:pPr marL="180975" indent="-180975">
              <a:buFont typeface="Arial" charset="0"/>
              <a:buChar char="•"/>
            </a:pPr>
            <a:endParaRPr lang="en-GB" sz="2000" b="0" dirty="0"/>
          </a:p>
          <a:p>
            <a:pPr marL="180975" indent="-180975">
              <a:buFont typeface="Arial" charset="0"/>
              <a:buChar char="•"/>
            </a:pPr>
            <a:endParaRPr lang="en-GB" sz="2000" b="0" dirty="0"/>
          </a:p>
          <a:p>
            <a:pPr marL="180975" indent="-180975">
              <a:buFont typeface="Arial" charset="0"/>
              <a:buChar char="•"/>
            </a:pPr>
            <a:endParaRPr lang="en-GB" b="0" dirty="0"/>
          </a:p>
          <a:p>
            <a:pPr marL="180975" indent="-180975">
              <a:buFont typeface="Arial" charset="0"/>
              <a:buChar char="•"/>
            </a:pPr>
            <a:endParaRPr lang="en-GB" b="0" dirty="0"/>
          </a:p>
          <a:p>
            <a:pPr marL="180975" indent="-180975">
              <a:buFont typeface="Arial" charset="0"/>
              <a:buChar char="•"/>
            </a:pPr>
            <a:endParaRPr lang="en-GB" b="0" dirty="0"/>
          </a:p>
          <a:p>
            <a:pPr marL="180975" indent="-180975">
              <a:buFont typeface="Arial" charset="0"/>
              <a:buChar char="•"/>
            </a:pPr>
            <a:endParaRPr lang="en-GB" b="0" dirty="0"/>
          </a:p>
          <a:p>
            <a:pPr marL="180975" indent="-180975">
              <a:buFont typeface="Arial" charset="0"/>
              <a:buChar char="•"/>
            </a:pPr>
            <a:endParaRPr lang="en-GB" b="0" dirty="0"/>
          </a:p>
          <a:p>
            <a:pPr marL="180975" indent="-180975">
              <a:buFont typeface="Arial" charset="0"/>
              <a:buChar char="•"/>
            </a:pPr>
            <a:endParaRPr lang="en-GB" b="0" dirty="0"/>
          </a:p>
          <a:p>
            <a:pPr marL="180975" indent="-180975">
              <a:buFont typeface="Arial" charset="0"/>
              <a:buChar char="•"/>
            </a:pPr>
            <a:endParaRPr lang="en-GB" b="0" dirty="0"/>
          </a:p>
          <a:p>
            <a:pPr marL="180975" indent="-180975">
              <a:buFont typeface="Arial" charset="0"/>
              <a:buChar char="•"/>
            </a:pPr>
            <a:endParaRPr lang="en-GB" b="0" dirty="0" smtClean="0"/>
          </a:p>
          <a:p>
            <a:pPr marL="180975" indent="-180975">
              <a:buFont typeface="Arial" charset="0"/>
              <a:buChar char="•"/>
            </a:pPr>
            <a:endParaRPr lang="en-GB" dirty="0" smtClean="0"/>
          </a:p>
          <a:p>
            <a:pPr marL="180975" indent="-180975">
              <a:buFont typeface="Arial" charset="0"/>
              <a:buChar char="•"/>
            </a:pPr>
            <a:endParaRPr lang="en-GB" b="0" dirty="0" smtClean="0"/>
          </a:p>
          <a:p>
            <a:pPr marL="180975" indent="-180975">
              <a:buFont typeface="Arial" charset="0"/>
              <a:buChar char="•"/>
            </a:pPr>
            <a:endParaRPr lang="en-GB" b="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1"/>
          </p:nvPr>
        </p:nvSpPr>
        <p:spPr>
          <a:xfrm>
            <a:off x="395536" y="1196752"/>
            <a:ext cx="8229600" cy="4498975"/>
          </a:xfrm>
        </p:spPr>
        <p:txBody>
          <a:bodyPr/>
          <a:lstStyle/>
          <a:p>
            <a:pPr algn="ctr">
              <a:buNone/>
            </a:pPr>
            <a:r>
              <a:rPr lang="de-CH" sz="2400" dirty="0" smtClean="0"/>
              <a:t>		</a:t>
            </a:r>
            <a:r>
              <a:rPr lang="en-US" dirty="0" smtClean="0"/>
              <a:t>We deal with students with these problems in all phases of education, because intelligence is not linked to trauma and vice versa. We should acknowledge that in a standard class of 25 students, one or even more individuals are affected by trauma. In inclusive school systems this number is even higher. </a:t>
            </a:r>
            <a:endParaRPr lang="de-CH" dirty="0" smtClean="0"/>
          </a:p>
        </p:txBody>
      </p:sp>
      <p:sp>
        <p:nvSpPr>
          <p:cNvPr id="23555" name="AutoShape 4"/>
          <p:cNvSpPr>
            <a:spLocks noChangeArrowheads="1"/>
          </p:cNvSpPr>
          <p:nvPr/>
        </p:nvSpPr>
        <p:spPr bwMode="auto">
          <a:xfrm>
            <a:off x="3779912" y="5229200"/>
            <a:ext cx="1655763" cy="1480319"/>
          </a:xfrm>
          <a:prstGeom prst="downArrow">
            <a:avLst>
              <a:gd name="adj1" fmla="val 50000"/>
              <a:gd name="adj2" fmla="val 24996"/>
            </a:avLst>
          </a:prstGeom>
          <a:solidFill>
            <a:schemeClr val="accent1"/>
          </a:solidFill>
          <a:ln w="9525">
            <a:solidFill>
              <a:schemeClr val="tx1"/>
            </a:solidFill>
            <a:miter lim="800000"/>
            <a:headEnd/>
            <a:tailEnd/>
          </a:ln>
        </p:spPr>
        <p:txBody>
          <a:bodyPr wrap="none" anchor="ctr"/>
          <a:lstStyle/>
          <a:p>
            <a:endParaRPr lang="en-GB"/>
          </a:p>
        </p:txBody>
      </p:sp>
      <p:sp>
        <p:nvSpPr>
          <p:cNvPr id="23556" name="Textfeld 3"/>
          <p:cNvSpPr txBox="1">
            <a:spLocks noChangeArrowheads="1"/>
          </p:cNvSpPr>
          <p:nvPr/>
        </p:nvSpPr>
        <p:spPr bwMode="auto">
          <a:xfrm rot="10800000" flipV="1">
            <a:off x="611188" y="620713"/>
            <a:ext cx="8064500" cy="523875"/>
          </a:xfrm>
          <a:prstGeom prst="rect">
            <a:avLst/>
          </a:prstGeom>
          <a:noFill/>
          <a:ln w="9525">
            <a:noFill/>
            <a:miter lim="800000"/>
            <a:headEnd/>
            <a:tailEnd/>
          </a:ln>
        </p:spPr>
        <p:txBody>
          <a:bodyPr>
            <a:spAutoFit/>
          </a:bodyPr>
          <a:lstStyle/>
          <a:p>
            <a:pPr algn="ctr"/>
            <a:r>
              <a:rPr lang="en-GB" sz="2800" b="1" dirty="0"/>
              <a:t>d</a:t>
            </a:r>
            <a:r>
              <a:rPr lang="en-GB" sz="2800" b="1" dirty="0" smtClean="0"/>
              <a:t>) Commonness of traumatised students</a:t>
            </a:r>
            <a:endParaRPr lang="en-GB" sz="28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323850" y="836613"/>
            <a:ext cx="8229600" cy="5832475"/>
          </a:xfrm>
        </p:spPr>
        <p:txBody>
          <a:bodyPr/>
          <a:lstStyle/>
          <a:p>
            <a:pPr eaLnBrk="1" hangingPunct="1">
              <a:buFontTx/>
              <a:buNone/>
            </a:pPr>
            <a:r>
              <a:rPr lang="de-CH" sz="700" dirty="0" smtClean="0"/>
              <a:t>	</a:t>
            </a:r>
          </a:p>
          <a:p>
            <a:pPr eaLnBrk="1" hangingPunct="1">
              <a:buFontTx/>
              <a:buNone/>
            </a:pPr>
            <a:endParaRPr lang="de-CH" sz="700" dirty="0" smtClean="0"/>
          </a:p>
          <a:p>
            <a:pPr eaLnBrk="1" hangingPunct="1">
              <a:buFontTx/>
              <a:buNone/>
            </a:pPr>
            <a:r>
              <a:rPr lang="de-CH" sz="700" dirty="0" smtClean="0"/>
              <a:t>	</a:t>
            </a:r>
          </a:p>
          <a:p>
            <a:pPr eaLnBrk="1" hangingPunct="1">
              <a:buFontTx/>
              <a:buNone/>
            </a:pPr>
            <a:endParaRPr lang="de-CH" sz="700" dirty="0" smtClean="0"/>
          </a:p>
          <a:p>
            <a:pPr eaLnBrk="1" hangingPunct="1">
              <a:buFontTx/>
              <a:buNone/>
            </a:pPr>
            <a:endParaRPr lang="de-CH" sz="700" dirty="0" smtClean="0"/>
          </a:p>
          <a:p>
            <a:pPr eaLnBrk="1" hangingPunct="1">
              <a:buFontTx/>
              <a:buNone/>
            </a:pPr>
            <a:endParaRPr lang="de-CH" sz="700" dirty="0" smtClean="0"/>
          </a:p>
          <a:p>
            <a:pPr eaLnBrk="1" hangingPunct="1">
              <a:buFontTx/>
              <a:buNone/>
            </a:pPr>
            <a:endParaRPr lang="de-CH" sz="700" dirty="0" smtClean="0"/>
          </a:p>
          <a:p>
            <a:pPr>
              <a:buNone/>
            </a:pPr>
            <a:r>
              <a:rPr lang="de-CH" sz="700" dirty="0" smtClean="0"/>
              <a:t>	</a:t>
            </a:r>
            <a:r>
              <a:rPr lang="en-US" dirty="0" smtClean="0"/>
              <a:t>Children and young people who have very exceptional and disturbing </a:t>
            </a:r>
            <a:r>
              <a:rPr lang="en-US" dirty="0" err="1" smtClean="0"/>
              <a:t>behaviour</a:t>
            </a:r>
            <a:r>
              <a:rPr lang="en-US" dirty="0" smtClean="0"/>
              <a:t> </a:t>
            </a:r>
            <a:r>
              <a:rPr lang="en-US" dirty="0" smtClean="0"/>
              <a:t>could be </a:t>
            </a:r>
            <a:r>
              <a:rPr lang="en-US" dirty="0" smtClean="0"/>
              <a:t>suffering from psychological trauma.</a:t>
            </a:r>
            <a:endParaRPr lang="de-CH" dirty="0" smtClean="0"/>
          </a:p>
          <a:p>
            <a:pPr eaLnBrk="1" hangingPunct="1">
              <a:buFontTx/>
              <a:buNone/>
            </a:pPr>
            <a:r>
              <a:rPr lang="de-CH" sz="2800" dirty="0" smtClean="0"/>
              <a:t>	</a:t>
            </a:r>
          </a:p>
          <a:p>
            <a:pPr eaLnBrk="1" hangingPunct="1">
              <a:buFontTx/>
              <a:buNone/>
            </a:pPr>
            <a:endParaRPr lang="de-CH" sz="3600" dirty="0" smtClean="0"/>
          </a:p>
          <a:p>
            <a:pPr eaLnBrk="1" hangingPunct="1">
              <a:buFontTx/>
              <a:buNone/>
            </a:pPr>
            <a:r>
              <a:rPr lang="de-CH" sz="1800" dirty="0" smtClean="0"/>
              <a:t>	</a:t>
            </a:r>
            <a:endParaRPr lang="de-CH" sz="2800" dirty="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467544" y="1340768"/>
            <a:ext cx="8229600" cy="5112568"/>
          </a:xfrm>
        </p:spPr>
        <p:txBody>
          <a:bodyPr>
            <a:normAutofit/>
          </a:bodyPr>
          <a:lstStyle/>
          <a:p>
            <a:pPr algn="ctr">
              <a:buNone/>
            </a:pPr>
            <a:r>
              <a:rPr lang="en-US" dirty="0" smtClean="0"/>
              <a:t>A secure attachment is the most important factor which insulates a human being from psychological trauma. When we have dealings with children and young people who show signs </a:t>
            </a:r>
            <a:r>
              <a:rPr lang="en-US" dirty="0" smtClean="0"/>
              <a:t>of a </a:t>
            </a:r>
            <a:r>
              <a:rPr lang="en-US" dirty="0" smtClean="0"/>
              <a:t>trauma disorder, there is often a history of insecure attachment (avoidant and ambivalent attachment or </a:t>
            </a:r>
            <a:r>
              <a:rPr lang="en-US" dirty="0" err="1" smtClean="0"/>
              <a:t>disorganised</a:t>
            </a:r>
            <a:r>
              <a:rPr lang="en-US" dirty="0" smtClean="0"/>
              <a:t> attachment classification). An otherwise secure attachment style could have given the child protection . </a:t>
            </a:r>
            <a:r>
              <a:rPr lang="en-GB" dirty="0" smtClean="0"/>
              <a:t> </a:t>
            </a:r>
            <a:endParaRPr lang="de-CH" dirty="0" smtClean="0"/>
          </a:p>
          <a:p>
            <a:pPr algn="ctr" eaLnBrk="1" hangingPunct="1">
              <a:spcBef>
                <a:spcPct val="50000"/>
              </a:spcBef>
              <a:buFontTx/>
              <a:buNone/>
            </a:pPr>
            <a:endParaRPr lang="de-CH" dirty="0" smtClean="0"/>
          </a:p>
        </p:txBody>
      </p:sp>
      <p:sp>
        <p:nvSpPr>
          <p:cNvPr id="3" name="Rechteck 2"/>
          <p:cNvSpPr/>
          <p:nvPr/>
        </p:nvSpPr>
        <p:spPr>
          <a:xfrm>
            <a:off x="1619672" y="692696"/>
            <a:ext cx="5616624" cy="523220"/>
          </a:xfrm>
          <a:prstGeom prst="rect">
            <a:avLst/>
          </a:prstGeom>
        </p:spPr>
        <p:txBody>
          <a:bodyPr wrap="square">
            <a:spAutoFit/>
          </a:bodyPr>
          <a:lstStyle/>
          <a:p>
            <a:pPr algn="ctr"/>
            <a:r>
              <a:rPr lang="en-GB" sz="2800" b="1" dirty="0" smtClean="0"/>
              <a:t>e) Secure attachment</a:t>
            </a:r>
            <a:endParaRPr lang="en-GB" sz="28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395536" y="1700808"/>
            <a:ext cx="8229600" cy="4293096"/>
          </a:xfrm>
        </p:spPr>
        <p:txBody>
          <a:bodyPr>
            <a:normAutofit fontScale="90000"/>
          </a:bodyPr>
          <a:lstStyle/>
          <a:p>
            <a:pPr algn="l"/>
            <a:r>
              <a:rPr lang="en-GB" b="1" dirty="0" smtClean="0"/>
              <a:t>1. The psychological trauma</a:t>
            </a:r>
            <a:br>
              <a:rPr lang="en-GB" b="1" dirty="0" smtClean="0"/>
            </a:br>
            <a:r>
              <a:rPr lang="en-GB" sz="1600" b="1" dirty="0" smtClean="0"/>
              <a:t>a) What is a trauma</a:t>
            </a:r>
            <a:br>
              <a:rPr lang="en-GB" sz="1600" b="1" dirty="0" smtClean="0"/>
            </a:br>
            <a:r>
              <a:rPr lang="en-GB" sz="1600" b="1" dirty="0" smtClean="0"/>
              <a:t>b) Enlightenment versus brain imaging</a:t>
            </a:r>
            <a:br>
              <a:rPr lang="en-GB" sz="1600" b="1" dirty="0" smtClean="0"/>
            </a:br>
            <a:r>
              <a:rPr lang="en-GB" sz="1600" b="1" dirty="0" smtClean="0"/>
              <a:t>c) Cerebral cortex and </a:t>
            </a:r>
            <a:r>
              <a:rPr lang="en-GB" sz="1600" b="1" dirty="0" err="1" smtClean="0"/>
              <a:t>amygdala</a:t>
            </a:r>
            <a:r>
              <a:rPr lang="en-GB" sz="1600" b="1" dirty="0" smtClean="0"/>
              <a:t/>
            </a:r>
            <a:br>
              <a:rPr lang="en-GB" sz="1600" b="1" dirty="0" smtClean="0"/>
            </a:br>
            <a:r>
              <a:rPr lang="en-GB" sz="1600" b="1" dirty="0" smtClean="0"/>
              <a:t>d) Trauma in history</a:t>
            </a:r>
            <a:br>
              <a:rPr lang="en-GB" sz="1600" b="1" dirty="0" smtClean="0"/>
            </a:br>
            <a:r>
              <a:rPr lang="en-GB" sz="1600" b="1" dirty="0" smtClean="0"/>
              <a:t>e) Commonness of traumatised students </a:t>
            </a:r>
            <a:br>
              <a:rPr lang="en-GB" sz="1600" b="1" dirty="0" smtClean="0"/>
            </a:br>
            <a:r>
              <a:rPr lang="en-GB" sz="1600" b="1" dirty="0" smtClean="0"/>
              <a:t>f) Secure attachment </a:t>
            </a:r>
            <a:br>
              <a:rPr lang="en-GB" sz="1600" b="1" dirty="0" smtClean="0"/>
            </a:br>
            <a:r>
              <a:rPr lang="en-GB" sz="1600" b="1" dirty="0" smtClean="0"/>
              <a:t>g) </a:t>
            </a:r>
            <a:r>
              <a:rPr lang="de-DE" sz="1600" b="1" dirty="0" err="1" smtClean="0"/>
              <a:t>Attempts</a:t>
            </a:r>
            <a:r>
              <a:rPr lang="de-DE" sz="1600" b="1" dirty="0" smtClean="0"/>
              <a:t> </a:t>
            </a:r>
            <a:r>
              <a:rPr lang="de-DE" sz="1600" b="1" dirty="0" err="1" smtClean="0"/>
              <a:t>to</a:t>
            </a:r>
            <a:r>
              <a:rPr lang="de-DE" sz="1600" b="1" dirty="0" smtClean="0"/>
              <a:t> </a:t>
            </a:r>
            <a:r>
              <a:rPr lang="de-DE" sz="1600" b="1" dirty="0" err="1" smtClean="0"/>
              <a:t>avoid</a:t>
            </a:r>
            <a:r>
              <a:rPr lang="de-DE" sz="1600" b="1" dirty="0" smtClean="0"/>
              <a:t> a </a:t>
            </a:r>
            <a:r>
              <a:rPr lang="de-DE" sz="1600" b="1" dirty="0" err="1" smtClean="0"/>
              <a:t>secure</a:t>
            </a:r>
            <a:r>
              <a:rPr lang="de-DE" sz="1600" b="1" dirty="0" smtClean="0"/>
              <a:t> </a:t>
            </a:r>
            <a:r>
              <a:rPr lang="de-DE" sz="1600" b="1" dirty="0" err="1" smtClean="0"/>
              <a:t>attachment</a:t>
            </a:r>
            <a:r>
              <a:rPr lang="de-DE" sz="1600" b="1" dirty="0" smtClean="0"/>
              <a:t> in </a:t>
            </a:r>
            <a:r>
              <a:rPr lang="de-DE" sz="1600" b="1" dirty="0" err="1" smtClean="0"/>
              <a:t>history</a:t>
            </a:r>
            <a:r>
              <a:rPr lang="de-DE" sz="1600" b="1" dirty="0" smtClean="0"/>
              <a:t> </a:t>
            </a:r>
            <a:r>
              <a:rPr lang="en-GB" sz="1600" b="1" dirty="0" smtClean="0"/>
              <a:t/>
            </a:r>
            <a:br>
              <a:rPr lang="en-GB" sz="1600" b="1" dirty="0" smtClean="0"/>
            </a:br>
            <a:r>
              <a:rPr lang="en-GB" sz="1600" b="1" dirty="0" smtClean="0"/>
              <a:t>h) acute psychological trauma </a:t>
            </a:r>
            <a:br>
              <a:rPr lang="en-GB" sz="1600" b="1" dirty="0" smtClean="0"/>
            </a:br>
            <a:r>
              <a:rPr lang="en-GB" sz="1600" b="1" dirty="0" err="1" smtClean="0"/>
              <a:t>i</a:t>
            </a:r>
            <a:r>
              <a:rPr lang="en-GB" sz="1600" b="1" dirty="0" smtClean="0"/>
              <a:t>) </a:t>
            </a:r>
            <a:r>
              <a:rPr lang="de-DE" sz="1600" b="1" dirty="0" err="1" smtClean="0"/>
              <a:t>Possible</a:t>
            </a:r>
            <a:r>
              <a:rPr lang="de-DE" sz="1600" b="1" dirty="0" smtClean="0"/>
              <a:t> </a:t>
            </a:r>
            <a:r>
              <a:rPr lang="de-DE" sz="1600" b="1" dirty="0" err="1" smtClean="0"/>
              <a:t>causes</a:t>
            </a:r>
            <a:r>
              <a:rPr lang="de-DE" sz="1600" b="1" dirty="0" smtClean="0"/>
              <a:t> </a:t>
            </a:r>
            <a:br>
              <a:rPr lang="de-DE" sz="1600" b="1" dirty="0" smtClean="0"/>
            </a:br>
            <a:r>
              <a:rPr lang="de-DE" sz="1600" b="1" dirty="0" smtClean="0"/>
              <a:t>k) </a:t>
            </a:r>
            <a:r>
              <a:rPr lang="de-CH" sz="1600" b="1" dirty="0" err="1" smtClean="0"/>
              <a:t>indication</a:t>
            </a:r>
            <a:r>
              <a:rPr lang="de-CH" sz="1600" b="1" dirty="0" smtClean="0"/>
              <a:t> </a:t>
            </a:r>
            <a:r>
              <a:rPr lang="de-CH" sz="1600" b="1" dirty="0" err="1" smtClean="0"/>
              <a:t>of</a:t>
            </a:r>
            <a:r>
              <a:rPr lang="de-CH" sz="1600" b="1" dirty="0" smtClean="0"/>
              <a:t> a persistent </a:t>
            </a:r>
            <a:r>
              <a:rPr lang="de-CH" sz="1600" b="1" dirty="0" err="1" smtClean="0"/>
              <a:t>psychological</a:t>
            </a:r>
            <a:r>
              <a:rPr lang="de-CH" sz="1600" b="1" dirty="0" smtClean="0"/>
              <a:t> </a:t>
            </a:r>
            <a:r>
              <a:rPr lang="de-CH" sz="1600" b="1" dirty="0" err="1" smtClean="0"/>
              <a:t>trauma</a:t>
            </a:r>
            <a:r>
              <a:rPr lang="de-CH" sz="1600" b="1" dirty="0" smtClean="0"/>
              <a:t> </a:t>
            </a:r>
            <a:r>
              <a:rPr lang="de-DE" sz="1600" b="1" dirty="0" smtClean="0"/>
              <a:t/>
            </a:r>
            <a:br>
              <a:rPr lang="de-DE" sz="1600" b="1" dirty="0" smtClean="0"/>
            </a:br>
            <a:r>
              <a:rPr lang="de-DE" sz="1600" b="1" dirty="0" smtClean="0"/>
              <a:t>l) </a:t>
            </a:r>
            <a:r>
              <a:rPr lang="de-DE" sz="1600" b="1" dirty="0" err="1" smtClean="0"/>
              <a:t>Summary</a:t>
            </a:r>
            <a:r>
              <a:rPr lang="en-GB" sz="1600" b="1" dirty="0" smtClean="0"/>
              <a:t/>
            </a:r>
            <a:br>
              <a:rPr lang="en-GB" sz="1600" b="1" dirty="0" smtClean="0"/>
            </a:br>
            <a:r>
              <a:rPr lang="en-GB" b="1" dirty="0" smtClean="0"/>
              <a:t>2. Charged transferences</a:t>
            </a:r>
            <a:r>
              <a:rPr lang="en-GB" sz="1600" b="1" dirty="0" smtClean="0"/>
              <a:t/>
            </a:r>
            <a:br>
              <a:rPr lang="en-GB" sz="1600" b="1" dirty="0" smtClean="0"/>
            </a:br>
            <a:r>
              <a:rPr lang="en-GB" sz="1600" b="1" dirty="0" smtClean="0"/>
              <a:t>a) Transferences are a normal phenomena </a:t>
            </a:r>
            <a:br>
              <a:rPr lang="en-GB" sz="1600" b="1" dirty="0" smtClean="0"/>
            </a:br>
            <a:r>
              <a:rPr lang="en-GB" sz="1600" b="1" dirty="0" smtClean="0"/>
              <a:t>b) Assuming positions of rescuer, victim, predator </a:t>
            </a:r>
            <a:br>
              <a:rPr lang="en-GB" sz="1600" b="1" dirty="0" smtClean="0"/>
            </a:br>
            <a:r>
              <a:rPr lang="en-GB" sz="1600" b="1" dirty="0" smtClean="0"/>
              <a:t>c) The concept of the good reason</a:t>
            </a:r>
            <a:br>
              <a:rPr lang="en-GB" sz="1600" b="1" dirty="0" smtClean="0"/>
            </a:br>
            <a:r>
              <a:rPr lang="en-GB" sz="1600" b="1" dirty="0" smtClean="0"/>
              <a:t>d) Safe place</a:t>
            </a:r>
            <a:br>
              <a:rPr lang="en-GB" sz="1600" b="1" dirty="0" smtClean="0"/>
            </a:br>
            <a:r>
              <a:rPr lang="en-GB" b="1" dirty="0" smtClean="0"/>
              <a:t>3. Resilience</a:t>
            </a:r>
            <a:br>
              <a:rPr lang="en-GB" b="1" dirty="0" smtClean="0"/>
            </a:br>
            <a:r>
              <a:rPr lang="en-GB" sz="1600" b="1" dirty="0" smtClean="0"/>
              <a:t>a) Picture Book, Lily, Ben and </a:t>
            </a:r>
            <a:r>
              <a:rPr lang="en-GB" sz="1600" b="1" dirty="0" err="1" smtClean="0"/>
              <a:t>Omid</a:t>
            </a:r>
            <a:r>
              <a:rPr lang="en-GB" sz="1600" b="1" dirty="0" smtClean="0"/>
              <a:t/>
            </a:r>
            <a:br>
              <a:rPr lang="en-GB" sz="1600" b="1" dirty="0" smtClean="0"/>
            </a:br>
            <a:r>
              <a:rPr lang="en-GB" sz="1600" b="1" dirty="0" smtClean="0"/>
              <a:t>b) Brochure</a:t>
            </a:r>
            <a:br>
              <a:rPr lang="en-GB" sz="1600" b="1" dirty="0" smtClean="0"/>
            </a:br>
            <a:r>
              <a:rPr lang="en-GB" sz="1600" b="1" dirty="0" smtClean="0"/>
              <a:t>c) Your experiences</a:t>
            </a:r>
            <a:br>
              <a:rPr lang="en-GB" sz="1600" b="1" dirty="0" smtClean="0"/>
            </a:br>
            <a:r>
              <a:rPr lang="en-GB" sz="1600" b="1" dirty="0" smtClean="0"/>
              <a:t> </a:t>
            </a:r>
            <a:br>
              <a:rPr lang="en-GB" sz="1600" b="1" dirty="0" smtClean="0"/>
            </a:br>
            <a:r>
              <a:rPr lang="en-GB" sz="1600" b="1" dirty="0" smtClean="0"/>
              <a:t/>
            </a:r>
            <a:br>
              <a:rPr lang="en-GB" sz="1600" b="1" dirty="0" smtClean="0"/>
            </a:br>
            <a:r>
              <a:rPr lang="en-GB" b="1" dirty="0" smtClean="0"/>
              <a:t/>
            </a:r>
            <a:br>
              <a:rPr lang="en-GB" b="1" dirty="0" smtClean="0"/>
            </a:br>
            <a:endParaRPr lang="en-GB"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a:buNone/>
            </a:pPr>
            <a:r>
              <a:rPr lang="en-US" dirty="0" smtClean="0"/>
              <a:t>A secure attachment can only be developed with</a:t>
            </a:r>
          </a:p>
          <a:p>
            <a:pPr>
              <a:buNone/>
            </a:pPr>
            <a:r>
              <a:rPr lang="en-US" dirty="0" smtClean="0"/>
              <a:t>a person who gives appropriate and sensitive</a:t>
            </a:r>
          </a:p>
          <a:p>
            <a:pPr>
              <a:buNone/>
            </a:pPr>
            <a:r>
              <a:rPr lang="en-US" dirty="0" smtClean="0"/>
              <a:t>response. Sensitiveness means that the adult</a:t>
            </a:r>
          </a:p>
          <a:p>
            <a:pPr>
              <a:buNone/>
            </a:pPr>
            <a:r>
              <a:rPr lang="en-US" dirty="0" smtClean="0"/>
              <a:t>responds with a fast and appropriate response</a:t>
            </a:r>
          </a:p>
          <a:p>
            <a:pPr>
              <a:buNone/>
            </a:pPr>
            <a:r>
              <a:rPr lang="en-US" dirty="0" smtClean="0"/>
              <a:t>to the child’s needs and actions.</a:t>
            </a:r>
            <a:endParaRPr lang="de-CH" dirty="0" smtClean="0"/>
          </a:p>
          <a:p>
            <a:endParaRPr lang="de-CH"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smtClean="0"/>
              <a:t>f) </a:t>
            </a:r>
            <a:r>
              <a:rPr lang="de-DE" sz="2800" b="1" dirty="0" err="1" smtClean="0"/>
              <a:t>Attempts</a:t>
            </a:r>
            <a:r>
              <a:rPr lang="de-DE" sz="2800" b="1" dirty="0" smtClean="0"/>
              <a:t> </a:t>
            </a:r>
            <a:r>
              <a:rPr lang="de-DE" sz="2800" b="1" dirty="0" err="1" smtClean="0"/>
              <a:t>to</a:t>
            </a:r>
            <a:r>
              <a:rPr lang="de-DE" sz="2800" b="1" dirty="0" smtClean="0"/>
              <a:t> </a:t>
            </a:r>
            <a:r>
              <a:rPr lang="de-DE" sz="2800" b="1" dirty="0" err="1" smtClean="0"/>
              <a:t>avoid</a:t>
            </a:r>
            <a:r>
              <a:rPr lang="de-DE" sz="2800" b="1" dirty="0" smtClean="0"/>
              <a:t> a </a:t>
            </a:r>
            <a:r>
              <a:rPr lang="de-DE" sz="2800" b="1" dirty="0" err="1" smtClean="0"/>
              <a:t>secure</a:t>
            </a:r>
            <a:r>
              <a:rPr lang="de-DE" sz="2800" b="1" dirty="0" smtClean="0"/>
              <a:t> </a:t>
            </a:r>
            <a:r>
              <a:rPr lang="de-DE" sz="2800" b="1" dirty="0" err="1" smtClean="0"/>
              <a:t>attachment</a:t>
            </a:r>
            <a:r>
              <a:rPr lang="de-DE" sz="2800" b="1" dirty="0" smtClean="0"/>
              <a:t> in </a:t>
            </a:r>
            <a:r>
              <a:rPr lang="de-DE" sz="2800" b="1" dirty="0" err="1" smtClean="0"/>
              <a:t>history</a:t>
            </a:r>
            <a:endParaRPr lang="de-CH" sz="2800" b="1"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57200" y="1727286"/>
            <a:ext cx="8229600" cy="427179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de-DE" dirty="0" err="1" smtClean="0"/>
              <a:t>Dictatorship</a:t>
            </a:r>
            <a:r>
              <a:rPr lang="de-DE" dirty="0" smtClean="0"/>
              <a:t> </a:t>
            </a:r>
            <a:r>
              <a:rPr lang="de-DE" dirty="0" err="1" smtClean="0"/>
              <a:t>tries</a:t>
            </a:r>
            <a:r>
              <a:rPr lang="de-DE" dirty="0" smtClean="0"/>
              <a:t> </a:t>
            </a:r>
            <a:r>
              <a:rPr lang="de-DE" dirty="0" err="1" smtClean="0"/>
              <a:t>to</a:t>
            </a:r>
            <a:r>
              <a:rPr lang="de-DE" dirty="0" smtClean="0"/>
              <a:t> </a:t>
            </a:r>
            <a:r>
              <a:rPr lang="de-DE" dirty="0" err="1" smtClean="0"/>
              <a:t>avoid</a:t>
            </a:r>
            <a:r>
              <a:rPr lang="de-DE" dirty="0" smtClean="0"/>
              <a:t> a </a:t>
            </a:r>
            <a:r>
              <a:rPr lang="de-DE" dirty="0" err="1" smtClean="0"/>
              <a:t>secure</a:t>
            </a:r>
            <a:r>
              <a:rPr lang="de-DE" dirty="0" smtClean="0"/>
              <a:t> </a:t>
            </a:r>
            <a:r>
              <a:rPr lang="de-DE" dirty="0" err="1" smtClean="0"/>
              <a:t>attachment</a:t>
            </a:r>
            <a:r>
              <a:rPr lang="de-DE" dirty="0" smtClean="0"/>
              <a:t>; </a:t>
            </a:r>
            <a:r>
              <a:rPr lang="de-DE" dirty="0" err="1" smtClean="0"/>
              <a:t>people</a:t>
            </a:r>
            <a:r>
              <a:rPr lang="de-DE" dirty="0" smtClean="0"/>
              <a:t> </a:t>
            </a:r>
            <a:r>
              <a:rPr lang="de-DE" dirty="0" err="1" smtClean="0"/>
              <a:t>need</a:t>
            </a:r>
            <a:r>
              <a:rPr lang="de-DE" dirty="0" smtClean="0"/>
              <a:t> </a:t>
            </a:r>
            <a:r>
              <a:rPr lang="de-DE" dirty="0" err="1" smtClean="0"/>
              <a:t>more</a:t>
            </a:r>
            <a:r>
              <a:rPr lang="de-DE" dirty="0" smtClean="0"/>
              <a:t> </a:t>
            </a:r>
            <a:r>
              <a:rPr lang="de-DE" dirty="0" err="1" smtClean="0"/>
              <a:t>security</a:t>
            </a:r>
            <a:r>
              <a:rPr lang="de-DE" dirty="0" smtClean="0"/>
              <a:t> </a:t>
            </a:r>
            <a:r>
              <a:rPr lang="de-DE" dirty="0" err="1" smtClean="0"/>
              <a:t>from</a:t>
            </a:r>
            <a:r>
              <a:rPr lang="de-DE" dirty="0" smtClean="0"/>
              <a:t> </a:t>
            </a:r>
            <a:r>
              <a:rPr lang="de-DE" dirty="0" err="1" smtClean="0"/>
              <a:t>the</a:t>
            </a:r>
            <a:r>
              <a:rPr lang="de-DE" dirty="0" smtClean="0"/>
              <a:t> </a:t>
            </a:r>
            <a:r>
              <a:rPr lang="de-DE" dirty="0" err="1" smtClean="0"/>
              <a:t>government</a:t>
            </a:r>
            <a:r>
              <a:rPr lang="de-DE" dirty="0" smtClean="0"/>
              <a:t> </a:t>
            </a:r>
            <a:r>
              <a:rPr lang="de-DE" dirty="0" err="1" smtClean="0"/>
              <a:t>and</a:t>
            </a:r>
            <a:r>
              <a:rPr lang="de-DE" dirty="0" smtClean="0"/>
              <a:t> </a:t>
            </a:r>
            <a:r>
              <a:rPr lang="de-DE" dirty="0" err="1" smtClean="0"/>
              <a:t>more</a:t>
            </a:r>
            <a:r>
              <a:rPr lang="de-DE" dirty="0" smtClean="0"/>
              <a:t> </a:t>
            </a:r>
            <a:r>
              <a:rPr lang="de-DE" dirty="0" err="1" smtClean="0"/>
              <a:t>easily</a:t>
            </a:r>
            <a:r>
              <a:rPr lang="de-DE" dirty="0" smtClean="0"/>
              <a:t> </a:t>
            </a:r>
            <a:r>
              <a:rPr lang="de-DE" dirty="0" err="1" smtClean="0"/>
              <a:t>accept</a:t>
            </a:r>
            <a:r>
              <a:rPr lang="de-DE" dirty="0" smtClean="0"/>
              <a:t> </a:t>
            </a:r>
            <a:r>
              <a:rPr lang="de-DE" dirty="0" err="1" smtClean="0"/>
              <a:t>the</a:t>
            </a:r>
            <a:r>
              <a:rPr lang="de-DE" dirty="0" smtClean="0"/>
              <a:t> </a:t>
            </a:r>
            <a:r>
              <a:rPr lang="de-DE" dirty="0" err="1" smtClean="0"/>
              <a:t>rigidity</a:t>
            </a:r>
            <a:r>
              <a:rPr lang="de-DE" dirty="0" smtClean="0"/>
              <a:t> </a:t>
            </a:r>
            <a:r>
              <a:rPr lang="de-DE" dirty="0" err="1" smtClean="0"/>
              <a:t>of</a:t>
            </a:r>
            <a:r>
              <a:rPr lang="de-DE" dirty="0" smtClean="0"/>
              <a:t> </a:t>
            </a:r>
            <a:r>
              <a:rPr lang="de-DE" dirty="0" err="1" smtClean="0"/>
              <a:t>totalitarism</a:t>
            </a:r>
            <a:endParaRPr lang="de-DE" dirty="0" smtClean="0"/>
          </a:p>
          <a:p>
            <a:pPr>
              <a:buNone/>
            </a:pPr>
            <a:endParaRPr lang="de-DE" dirty="0" smtClean="0"/>
          </a:p>
          <a:p>
            <a:r>
              <a:rPr lang="de-DE" dirty="0" smtClean="0"/>
              <a:t>The modern </a:t>
            </a:r>
            <a:r>
              <a:rPr lang="de-DE" dirty="0" err="1" smtClean="0"/>
              <a:t>economy</a:t>
            </a:r>
            <a:r>
              <a:rPr lang="de-DE" dirty="0" smtClean="0"/>
              <a:t> </a:t>
            </a:r>
            <a:r>
              <a:rPr lang="de-DE" dirty="0" err="1" smtClean="0"/>
              <a:t>could</a:t>
            </a:r>
            <a:r>
              <a:rPr lang="de-DE" dirty="0" smtClean="0"/>
              <a:t> </a:t>
            </a:r>
            <a:r>
              <a:rPr lang="de-DE" dirty="0" err="1" smtClean="0"/>
              <a:t>be</a:t>
            </a:r>
            <a:r>
              <a:rPr lang="de-DE" dirty="0" smtClean="0"/>
              <a:t> </a:t>
            </a:r>
            <a:r>
              <a:rPr lang="de-DE" dirty="0" err="1" smtClean="0"/>
              <a:t>interested</a:t>
            </a:r>
            <a:r>
              <a:rPr lang="de-DE" dirty="0" smtClean="0"/>
              <a:t> in </a:t>
            </a:r>
            <a:r>
              <a:rPr lang="de-DE" dirty="0" err="1" smtClean="0"/>
              <a:t>customers</a:t>
            </a:r>
            <a:r>
              <a:rPr lang="de-DE" dirty="0" smtClean="0"/>
              <a:t> </a:t>
            </a:r>
            <a:r>
              <a:rPr lang="de-DE" dirty="0" err="1" smtClean="0"/>
              <a:t>with</a:t>
            </a:r>
            <a:r>
              <a:rPr lang="de-DE" dirty="0" smtClean="0"/>
              <a:t> </a:t>
            </a:r>
            <a:r>
              <a:rPr lang="de-DE" dirty="0" err="1" smtClean="0"/>
              <a:t>no</a:t>
            </a:r>
            <a:r>
              <a:rPr lang="de-DE" dirty="0" smtClean="0"/>
              <a:t> </a:t>
            </a:r>
            <a:r>
              <a:rPr lang="de-DE" dirty="0" err="1" smtClean="0"/>
              <a:t>secure</a:t>
            </a:r>
            <a:r>
              <a:rPr lang="de-DE" dirty="0" smtClean="0"/>
              <a:t> </a:t>
            </a:r>
            <a:r>
              <a:rPr lang="de-DE" dirty="0" err="1" smtClean="0"/>
              <a:t>attachment</a:t>
            </a:r>
            <a:r>
              <a:rPr lang="de-DE" dirty="0" smtClean="0"/>
              <a:t>; </a:t>
            </a:r>
            <a:r>
              <a:rPr lang="de-DE" dirty="0" err="1" smtClean="0"/>
              <a:t>they</a:t>
            </a:r>
            <a:r>
              <a:rPr lang="de-DE" dirty="0" smtClean="0"/>
              <a:t> </a:t>
            </a:r>
            <a:r>
              <a:rPr lang="de-DE" dirty="0" err="1" smtClean="0"/>
              <a:t>consume</a:t>
            </a:r>
            <a:r>
              <a:rPr lang="de-DE" dirty="0" smtClean="0"/>
              <a:t> </a:t>
            </a:r>
            <a:r>
              <a:rPr lang="de-DE" dirty="0" err="1" smtClean="0"/>
              <a:t>more</a:t>
            </a:r>
            <a:r>
              <a:rPr lang="de-DE" dirty="0" smtClean="0"/>
              <a:t> (???)</a:t>
            </a:r>
          </a:p>
          <a:p>
            <a:endParaRPr lang="de-CH"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normAutofit fontScale="90000"/>
          </a:bodyPr>
          <a:lstStyle/>
          <a:p>
            <a:r>
              <a:rPr lang="en-GB" sz="2800" b="1" dirty="0" smtClean="0"/>
              <a:t/>
            </a:r>
            <a:br>
              <a:rPr lang="en-GB" sz="2800" b="1" dirty="0" smtClean="0"/>
            </a:br>
            <a:r>
              <a:rPr lang="en-GB" sz="2800" b="1" dirty="0" smtClean="0"/>
              <a:t>h) acute psychological trauma  </a:t>
            </a:r>
            <a:br>
              <a:rPr lang="en-GB" sz="2800" b="1" dirty="0" smtClean="0"/>
            </a:br>
            <a:endParaRPr lang="en-GB" dirty="0" smtClean="0"/>
          </a:p>
        </p:txBody>
      </p:sp>
      <p:sp>
        <p:nvSpPr>
          <p:cNvPr id="5" name="Inhaltsplatzhalter 2"/>
          <p:cNvSpPr>
            <a:spLocks noGrp="1"/>
          </p:cNvSpPr>
          <p:nvPr>
            <p:ph idx="1"/>
          </p:nvPr>
        </p:nvSpPr>
        <p:spPr/>
        <p:txBody>
          <a:bodyPr>
            <a:normAutofit fontScale="92500"/>
          </a:bodyPr>
          <a:lstStyle/>
          <a:p>
            <a:pPr>
              <a:defRPr/>
            </a:pPr>
            <a:r>
              <a:rPr lang="en-GB" dirty="0" smtClean="0"/>
              <a:t>Poor memory</a:t>
            </a:r>
          </a:p>
          <a:p>
            <a:pPr>
              <a:defRPr/>
            </a:pPr>
            <a:r>
              <a:rPr lang="en-GB" dirty="0" smtClean="0"/>
              <a:t>Avoidance</a:t>
            </a:r>
          </a:p>
          <a:p>
            <a:pPr>
              <a:defRPr/>
            </a:pPr>
            <a:r>
              <a:rPr lang="de-DE" dirty="0" err="1" smtClean="0"/>
              <a:t>Alertness</a:t>
            </a:r>
            <a:endParaRPr lang="en-GB" dirty="0" smtClean="0"/>
          </a:p>
          <a:p>
            <a:pPr>
              <a:defRPr/>
            </a:pPr>
            <a:r>
              <a:rPr lang="en-GB" dirty="0" smtClean="0"/>
              <a:t>Difficulties to concentrate</a:t>
            </a:r>
          </a:p>
          <a:p>
            <a:pPr>
              <a:defRPr/>
            </a:pPr>
            <a:r>
              <a:rPr lang="en-GB" dirty="0" smtClean="0"/>
              <a:t>Flashbacks unexpected</a:t>
            </a:r>
          </a:p>
          <a:p>
            <a:pPr algn="ctr">
              <a:buNone/>
              <a:defRPr/>
            </a:pPr>
            <a:r>
              <a:rPr lang="en-GB" dirty="0" smtClean="0">
                <a:solidFill>
                  <a:srgbClr val="FF0000"/>
                </a:solidFill>
              </a:rPr>
              <a:t>These are normal reactions of an insane situation and should fade after some time, but when the trauma gets </a:t>
            </a:r>
            <a:r>
              <a:rPr lang="en-GB" dirty="0" err="1" smtClean="0">
                <a:solidFill>
                  <a:srgbClr val="FF0000"/>
                </a:solidFill>
              </a:rPr>
              <a:t>chronical</a:t>
            </a:r>
            <a:r>
              <a:rPr lang="en-GB" dirty="0" smtClean="0">
                <a:solidFill>
                  <a:srgbClr val="FF0000"/>
                </a:solidFill>
              </a:rPr>
              <a:t> they can persist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2800" b="1" dirty="0" smtClean="0"/>
              <a:t>i) </a:t>
            </a:r>
            <a:r>
              <a:rPr lang="de-DE" sz="2800" b="1" dirty="0" err="1" smtClean="0"/>
              <a:t>Possible</a:t>
            </a:r>
            <a:r>
              <a:rPr lang="de-DE" sz="2800" b="1" dirty="0" smtClean="0"/>
              <a:t> </a:t>
            </a:r>
            <a:r>
              <a:rPr lang="de-DE" sz="2800" b="1" dirty="0" err="1" smtClean="0"/>
              <a:t>causes</a:t>
            </a:r>
            <a:endParaRPr lang="de-CH" sz="2800" b="1" dirty="0"/>
          </a:p>
        </p:txBody>
      </p:sp>
      <p:sp>
        <p:nvSpPr>
          <p:cNvPr id="3" name="Inhaltsplatzhalter 2"/>
          <p:cNvSpPr>
            <a:spLocks noGrp="1"/>
          </p:cNvSpPr>
          <p:nvPr>
            <p:ph idx="1"/>
          </p:nvPr>
        </p:nvSpPr>
        <p:spPr>
          <a:xfrm>
            <a:off x="457200" y="1196752"/>
            <a:ext cx="8229600" cy="5661248"/>
          </a:xfrm>
        </p:spPr>
        <p:txBody>
          <a:bodyPr>
            <a:noAutofit/>
          </a:bodyPr>
          <a:lstStyle/>
          <a:p>
            <a:pPr>
              <a:buNone/>
            </a:pPr>
            <a:r>
              <a:rPr lang="en-US" sz="3000" dirty="0" smtClean="0"/>
              <a:t>As professionals </a:t>
            </a:r>
            <a:r>
              <a:rPr lang="en-US" sz="3000" dirty="0" smtClean="0"/>
              <a:t>working with children and</a:t>
            </a:r>
          </a:p>
          <a:p>
            <a:pPr>
              <a:buNone/>
            </a:pPr>
            <a:r>
              <a:rPr lang="en-US" sz="3000" dirty="0" smtClean="0"/>
              <a:t>young people, we are confronted with both</a:t>
            </a:r>
          </a:p>
          <a:p>
            <a:pPr>
              <a:buNone/>
            </a:pPr>
            <a:r>
              <a:rPr lang="en-US" sz="3000" dirty="0" smtClean="0"/>
              <a:t>current and recent psychological trauma. Many</a:t>
            </a:r>
          </a:p>
          <a:p>
            <a:pPr>
              <a:buNone/>
            </a:pPr>
            <a:r>
              <a:rPr lang="en-US" sz="3000" dirty="0" smtClean="0"/>
              <a:t>of them are clear:</a:t>
            </a:r>
            <a:endParaRPr lang="de-CH" sz="3000" dirty="0" smtClean="0"/>
          </a:p>
          <a:p>
            <a:pPr lvl="0"/>
            <a:r>
              <a:rPr lang="en-US" sz="3000" dirty="0" smtClean="0"/>
              <a:t>Illness and death in the family</a:t>
            </a:r>
            <a:endParaRPr lang="de-CH" sz="3000" dirty="0" smtClean="0"/>
          </a:p>
          <a:p>
            <a:pPr lvl="0"/>
            <a:r>
              <a:rPr lang="en-US" sz="3000" dirty="0" smtClean="0"/>
              <a:t>Accident</a:t>
            </a:r>
            <a:endParaRPr lang="de-CH" sz="3000" dirty="0" smtClean="0"/>
          </a:p>
          <a:p>
            <a:pPr lvl="0"/>
            <a:r>
              <a:rPr lang="en-US" sz="3000" dirty="0" smtClean="0"/>
              <a:t>Natural disaster</a:t>
            </a:r>
            <a:endParaRPr lang="de-CH" sz="3000" dirty="0" smtClean="0"/>
          </a:p>
          <a:p>
            <a:pPr lvl="0"/>
            <a:r>
              <a:rPr lang="en-US" sz="3000" dirty="0" smtClean="0"/>
              <a:t>Divorce, separation, loss</a:t>
            </a:r>
            <a:endParaRPr lang="de-CH" sz="3000" dirty="0" smtClean="0"/>
          </a:p>
          <a:p>
            <a:pPr lvl="0"/>
            <a:r>
              <a:rPr lang="en-US" sz="3000" dirty="0" smtClean="0"/>
              <a:t>War</a:t>
            </a:r>
            <a:endParaRPr lang="de-CH" sz="3000" dirty="0" smtClean="0"/>
          </a:p>
          <a:p>
            <a:pPr lvl="0"/>
            <a:r>
              <a:rPr lang="en-US" sz="3000" dirty="0" smtClean="0"/>
              <a:t>Loss of parental employment</a:t>
            </a:r>
            <a:endParaRPr lang="de-CH" sz="3000" dirty="0" smtClean="0"/>
          </a:p>
          <a:p>
            <a:pPr>
              <a:buNone/>
            </a:pPr>
            <a:r>
              <a:rPr lang="en-US" dirty="0" smtClean="0"/>
              <a:t> </a:t>
            </a:r>
            <a:endParaRPr lang="de-CH" dirty="0" smtClean="0"/>
          </a:p>
          <a:p>
            <a:pPr>
              <a:buNone/>
            </a:pPr>
            <a:r>
              <a:rPr lang="de-CH" dirty="0" smtClean="0"/>
              <a:t>	</a:t>
            </a:r>
          </a:p>
          <a:p>
            <a:pPr>
              <a:buNone/>
            </a:pPr>
            <a:endParaRPr lang="de-CH" dirty="0" smtClean="0"/>
          </a:p>
          <a:p>
            <a:pPr>
              <a:buNone/>
            </a:pPr>
            <a:r>
              <a:rPr lang="en-US" dirty="0" smtClean="0"/>
              <a:t> </a:t>
            </a:r>
            <a:endParaRPr lang="de-CH" dirty="0" smtClean="0"/>
          </a:p>
          <a:p>
            <a:endParaRPr lang="de-CH"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normAutofit lnSpcReduction="10000"/>
          </a:bodyPr>
          <a:lstStyle/>
          <a:p>
            <a:pPr>
              <a:buNone/>
            </a:pPr>
            <a:r>
              <a:rPr lang="en-US" dirty="0" smtClean="0"/>
              <a:t>There are other factors which can impact on a</a:t>
            </a:r>
          </a:p>
          <a:p>
            <a:pPr>
              <a:buNone/>
            </a:pPr>
            <a:r>
              <a:rPr lang="en-US" dirty="0" smtClean="0"/>
              <a:t>child’s mental health, but these are often</a:t>
            </a:r>
          </a:p>
          <a:p>
            <a:pPr>
              <a:buNone/>
            </a:pPr>
            <a:r>
              <a:rPr lang="en-US" dirty="0" smtClean="0"/>
              <a:t>societal taboos:</a:t>
            </a:r>
            <a:endParaRPr lang="de-CH" dirty="0" smtClean="0"/>
          </a:p>
          <a:p>
            <a:pPr>
              <a:buNone/>
            </a:pPr>
            <a:r>
              <a:rPr lang="en-US" dirty="0" smtClean="0"/>
              <a:t> </a:t>
            </a:r>
            <a:endParaRPr lang="de-CH" dirty="0" smtClean="0"/>
          </a:p>
          <a:p>
            <a:pPr lvl="0"/>
            <a:r>
              <a:rPr lang="en-US" dirty="0" smtClean="0"/>
              <a:t>Neglect</a:t>
            </a:r>
            <a:endParaRPr lang="de-CH" dirty="0" smtClean="0"/>
          </a:p>
          <a:p>
            <a:pPr lvl="0"/>
            <a:r>
              <a:rPr lang="en-US" dirty="0" smtClean="0">
                <a:solidFill>
                  <a:srgbClr val="FF0000"/>
                </a:solidFill>
              </a:rPr>
              <a:t>Bullying (School is involved)</a:t>
            </a:r>
            <a:endParaRPr lang="de-CH" dirty="0" smtClean="0">
              <a:solidFill>
                <a:srgbClr val="FF0000"/>
              </a:solidFill>
            </a:endParaRPr>
          </a:p>
          <a:p>
            <a:pPr lvl="0"/>
            <a:r>
              <a:rPr lang="en-US" dirty="0" smtClean="0"/>
              <a:t>Sexual abuse</a:t>
            </a:r>
            <a:endParaRPr lang="de-CH" dirty="0" smtClean="0"/>
          </a:p>
          <a:p>
            <a:pPr lvl="0"/>
            <a:r>
              <a:rPr lang="en-US" dirty="0" smtClean="0"/>
              <a:t>Violence (especially in their own family)</a:t>
            </a:r>
            <a:endParaRPr lang="de-CH" dirty="0" smtClean="0"/>
          </a:p>
          <a:p>
            <a:endParaRPr lang="de-CH"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468313" y="836613"/>
            <a:ext cx="8229600" cy="5289550"/>
          </a:xfrm>
        </p:spPr>
        <p:txBody>
          <a:bodyPr/>
          <a:lstStyle/>
          <a:p>
            <a:pPr eaLnBrk="1" hangingPunct="1">
              <a:lnSpc>
                <a:spcPct val="90000"/>
              </a:lnSpc>
              <a:buFontTx/>
              <a:buNone/>
            </a:pPr>
            <a:r>
              <a:rPr lang="de-CH" sz="2800" dirty="0" smtClean="0"/>
              <a:t>	</a:t>
            </a:r>
          </a:p>
          <a:p>
            <a:pPr>
              <a:lnSpc>
                <a:spcPct val="90000"/>
              </a:lnSpc>
              <a:buNone/>
            </a:pPr>
            <a:r>
              <a:rPr lang="de-CH" sz="2800" dirty="0" smtClean="0"/>
              <a:t>	</a:t>
            </a:r>
            <a:r>
              <a:rPr lang="en-US" dirty="0" smtClean="0"/>
              <a:t>Traumatic experience caused by bullying, a frequent issue in educational </a:t>
            </a:r>
            <a:r>
              <a:rPr lang="en-US" dirty="0" err="1" smtClean="0"/>
              <a:t>organisations</a:t>
            </a:r>
            <a:r>
              <a:rPr lang="en-US" dirty="0" smtClean="0"/>
              <a:t>, is often directly linked to the school environment. Bullying should not be underestimated as a cause of trauma. </a:t>
            </a:r>
            <a:endParaRPr lang="de-CH"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eaLnBrk="1" hangingPunct="1"/>
            <a:r>
              <a:rPr lang="de-CH" sz="2800" b="1" dirty="0" smtClean="0"/>
              <a:t>f) </a:t>
            </a:r>
            <a:r>
              <a:rPr lang="de-CH" sz="2800" b="1" dirty="0" err="1" smtClean="0"/>
              <a:t>Causes</a:t>
            </a:r>
            <a:r>
              <a:rPr lang="de-CH" sz="2800" b="1" dirty="0" smtClean="0"/>
              <a:t> </a:t>
            </a:r>
            <a:r>
              <a:rPr lang="de-CH" sz="2800" b="1" dirty="0" err="1" smtClean="0"/>
              <a:t>for</a:t>
            </a:r>
            <a:r>
              <a:rPr lang="de-CH" sz="2800" b="1" dirty="0" smtClean="0"/>
              <a:t> </a:t>
            </a:r>
            <a:r>
              <a:rPr lang="de-CH" sz="2800" b="1" dirty="0" err="1" smtClean="0"/>
              <a:t>psychological</a:t>
            </a:r>
            <a:r>
              <a:rPr lang="de-CH" sz="2800" b="1" dirty="0" smtClean="0"/>
              <a:t> </a:t>
            </a:r>
            <a:r>
              <a:rPr lang="de-CH" sz="2800" b="1" dirty="0" err="1" smtClean="0"/>
              <a:t>trauma</a:t>
            </a:r>
            <a:r>
              <a:rPr lang="de-CH" sz="2800" b="1" dirty="0" smtClean="0"/>
              <a:t> (</a:t>
            </a:r>
            <a:r>
              <a:rPr lang="de-CH" sz="2800" b="1" dirty="0" err="1" smtClean="0"/>
              <a:t>summary</a:t>
            </a:r>
            <a:r>
              <a:rPr lang="de-CH" sz="2800" b="1" dirty="0" smtClean="0"/>
              <a:t>)</a:t>
            </a:r>
            <a:r>
              <a:rPr lang="de-CH" sz="2800" dirty="0"/>
              <a:t/>
            </a:r>
            <a:br>
              <a:rPr lang="de-CH" sz="2800" dirty="0"/>
            </a:br>
            <a:r>
              <a:rPr lang="de-CH" sz="2800" dirty="0" err="1" smtClean="0"/>
              <a:t>acute</a:t>
            </a:r>
            <a:r>
              <a:rPr lang="de-CH" sz="2800" dirty="0" smtClean="0"/>
              <a:t> </a:t>
            </a:r>
            <a:r>
              <a:rPr lang="de-CH" sz="2800" dirty="0" err="1" smtClean="0"/>
              <a:t>trauma</a:t>
            </a:r>
            <a:r>
              <a:rPr lang="de-CH" sz="2800" dirty="0" smtClean="0"/>
              <a:t>                           persistent </a:t>
            </a:r>
            <a:r>
              <a:rPr lang="de-CH" sz="2800" dirty="0" err="1"/>
              <a:t>t</a:t>
            </a:r>
            <a:r>
              <a:rPr lang="de-CH" sz="2800" dirty="0" err="1" smtClean="0"/>
              <a:t>rauma</a:t>
            </a:r>
            <a:endParaRPr lang="de-CH" sz="2800" dirty="0" smtClean="0"/>
          </a:p>
        </p:txBody>
      </p:sp>
      <p:sp>
        <p:nvSpPr>
          <p:cNvPr id="22531" name="Rectangle 3"/>
          <p:cNvSpPr>
            <a:spLocks noGrp="1" noChangeArrowheads="1"/>
          </p:cNvSpPr>
          <p:nvPr>
            <p:ph type="body" idx="1"/>
          </p:nvPr>
        </p:nvSpPr>
        <p:spPr>
          <a:xfrm>
            <a:off x="539750" y="2349500"/>
            <a:ext cx="3970338" cy="3815804"/>
          </a:xfrm>
        </p:spPr>
        <p:txBody>
          <a:bodyPr>
            <a:normAutofit fontScale="92500" lnSpcReduction="20000"/>
          </a:bodyPr>
          <a:lstStyle/>
          <a:p>
            <a:pPr marL="0">
              <a:lnSpc>
                <a:spcPct val="110000"/>
              </a:lnSpc>
            </a:pPr>
            <a:r>
              <a:rPr lang="en-US" sz="2000" dirty="0"/>
              <a:t>Illness and death in the family</a:t>
            </a:r>
          </a:p>
          <a:p>
            <a:pPr marL="0">
              <a:lnSpc>
                <a:spcPct val="110000"/>
              </a:lnSpc>
            </a:pPr>
            <a:r>
              <a:rPr lang="de-CH" sz="2000" dirty="0" err="1"/>
              <a:t>Accident</a:t>
            </a:r>
            <a:endParaRPr lang="de-CH" sz="2000" dirty="0"/>
          </a:p>
          <a:p>
            <a:pPr marL="0">
              <a:lnSpc>
                <a:spcPct val="110000"/>
              </a:lnSpc>
            </a:pPr>
            <a:r>
              <a:rPr lang="de-CH" sz="2000" dirty="0"/>
              <a:t>Natural </a:t>
            </a:r>
            <a:r>
              <a:rPr lang="de-CH" sz="2000" dirty="0" err="1"/>
              <a:t>disaster</a:t>
            </a:r>
            <a:endParaRPr lang="de-CH" sz="2000" dirty="0"/>
          </a:p>
          <a:p>
            <a:pPr marL="0">
              <a:lnSpc>
                <a:spcPct val="110000"/>
              </a:lnSpc>
            </a:pPr>
            <a:r>
              <a:rPr lang="de-CH" sz="2000" dirty="0" err="1"/>
              <a:t>Divorce</a:t>
            </a:r>
            <a:r>
              <a:rPr lang="de-CH" sz="2000" dirty="0"/>
              <a:t>, </a:t>
            </a:r>
            <a:r>
              <a:rPr lang="de-CH" sz="2000" dirty="0" err="1"/>
              <a:t>separation</a:t>
            </a:r>
            <a:r>
              <a:rPr lang="de-CH" sz="2000" dirty="0"/>
              <a:t>, </a:t>
            </a:r>
            <a:r>
              <a:rPr lang="de-CH" sz="2000" dirty="0" err="1"/>
              <a:t>loss</a:t>
            </a:r>
            <a:endParaRPr lang="de-CH" sz="2000" dirty="0"/>
          </a:p>
          <a:p>
            <a:pPr marL="0">
              <a:lnSpc>
                <a:spcPct val="110000"/>
              </a:lnSpc>
            </a:pPr>
            <a:r>
              <a:rPr lang="de-CH" sz="2000" dirty="0"/>
              <a:t>War</a:t>
            </a:r>
          </a:p>
          <a:p>
            <a:pPr marL="0">
              <a:lnSpc>
                <a:spcPct val="110000"/>
              </a:lnSpc>
            </a:pPr>
            <a:r>
              <a:rPr lang="de-CH" sz="2000" dirty="0"/>
              <a:t>Loss </a:t>
            </a:r>
            <a:r>
              <a:rPr lang="de-CH" sz="2000" dirty="0" err="1"/>
              <a:t>of</a:t>
            </a:r>
            <a:r>
              <a:rPr lang="de-CH" sz="2000" dirty="0"/>
              <a:t> parental </a:t>
            </a:r>
            <a:r>
              <a:rPr lang="de-CH" sz="2000" dirty="0" err="1"/>
              <a:t>employment</a:t>
            </a:r>
            <a:endParaRPr lang="de-CH" sz="2000" dirty="0"/>
          </a:p>
          <a:p>
            <a:pPr marL="0">
              <a:lnSpc>
                <a:spcPct val="110000"/>
              </a:lnSpc>
            </a:pPr>
            <a:r>
              <a:rPr lang="de-CH" sz="2000" dirty="0" err="1"/>
              <a:t>Neglect</a:t>
            </a:r>
            <a:endParaRPr lang="de-CH" sz="2000" dirty="0"/>
          </a:p>
          <a:p>
            <a:pPr marL="0">
              <a:lnSpc>
                <a:spcPct val="110000"/>
              </a:lnSpc>
            </a:pPr>
            <a:r>
              <a:rPr lang="de-CH" sz="2000" dirty="0" err="1"/>
              <a:t>Bullying</a:t>
            </a:r>
            <a:endParaRPr lang="de-CH" sz="2000" dirty="0"/>
          </a:p>
          <a:p>
            <a:pPr marL="0">
              <a:lnSpc>
                <a:spcPct val="110000"/>
              </a:lnSpc>
            </a:pPr>
            <a:r>
              <a:rPr lang="de-CH" sz="2000" dirty="0"/>
              <a:t>Sexual </a:t>
            </a:r>
            <a:r>
              <a:rPr lang="de-CH" sz="2000" dirty="0" err="1"/>
              <a:t>abuse</a:t>
            </a:r>
            <a:endParaRPr lang="de-CH" sz="2000" dirty="0"/>
          </a:p>
          <a:p>
            <a:pPr marL="0">
              <a:lnSpc>
                <a:spcPct val="110000"/>
              </a:lnSpc>
            </a:pPr>
            <a:r>
              <a:rPr lang="en-US" sz="2000" dirty="0"/>
              <a:t>Violence (especially in their own</a:t>
            </a:r>
          </a:p>
          <a:p>
            <a:pPr marL="0">
              <a:lnSpc>
                <a:spcPct val="110000"/>
              </a:lnSpc>
              <a:buNone/>
            </a:pPr>
            <a:r>
              <a:rPr lang="de-CH" sz="2000" dirty="0" err="1"/>
              <a:t>family</a:t>
            </a:r>
            <a:r>
              <a:rPr lang="de-CH" sz="2000" dirty="0"/>
              <a:t>)	</a:t>
            </a:r>
          </a:p>
          <a:p>
            <a:pPr eaLnBrk="1" hangingPunct="1">
              <a:lnSpc>
                <a:spcPct val="80000"/>
              </a:lnSpc>
              <a:defRPr/>
            </a:pPr>
            <a:endParaRPr lang="de-CH" sz="2400" dirty="0" smtClean="0"/>
          </a:p>
          <a:p>
            <a:pPr eaLnBrk="1" hangingPunct="1">
              <a:lnSpc>
                <a:spcPct val="80000"/>
              </a:lnSpc>
              <a:defRPr/>
            </a:pPr>
            <a:endParaRPr lang="de-CH" sz="2400" dirty="0" smtClean="0"/>
          </a:p>
        </p:txBody>
      </p:sp>
      <p:sp>
        <p:nvSpPr>
          <p:cNvPr id="4" name="Rechteck 3"/>
          <p:cNvSpPr/>
          <p:nvPr/>
        </p:nvSpPr>
        <p:spPr>
          <a:xfrm>
            <a:off x="4643438" y="1628775"/>
            <a:ext cx="3816350" cy="4379660"/>
          </a:xfrm>
          <a:prstGeom prst="rect">
            <a:avLst/>
          </a:prstGeom>
        </p:spPr>
        <p:txBody>
          <a:bodyPr wrap="square">
            <a:spAutoFit/>
          </a:bodyPr>
          <a:lstStyle/>
          <a:p>
            <a:pPr marL="342900" indent="-342900">
              <a:lnSpc>
                <a:spcPct val="80000"/>
              </a:lnSpc>
              <a:spcBef>
                <a:spcPct val="20000"/>
              </a:spcBef>
              <a:buFont typeface="Arial" pitchFamily="34" charset="0"/>
              <a:buChar char="•"/>
              <a:defRPr/>
            </a:pPr>
            <a:r>
              <a:rPr lang="de-CH" sz="3200" dirty="0" err="1" smtClean="0">
                <a:solidFill>
                  <a:srgbClr val="FF0000"/>
                </a:solidFill>
              </a:rPr>
              <a:t>Neclect</a:t>
            </a:r>
            <a:r>
              <a:rPr lang="de-CH" sz="3200" dirty="0" smtClean="0">
                <a:solidFill>
                  <a:srgbClr val="FF0000"/>
                </a:solidFill>
              </a:rPr>
              <a:t> in </a:t>
            </a:r>
            <a:r>
              <a:rPr lang="de-CH" sz="3200" dirty="0" err="1" smtClean="0">
                <a:solidFill>
                  <a:srgbClr val="FF0000"/>
                </a:solidFill>
              </a:rPr>
              <a:t>early</a:t>
            </a:r>
            <a:r>
              <a:rPr lang="de-CH" sz="3200" dirty="0" smtClean="0">
                <a:solidFill>
                  <a:srgbClr val="FF0000"/>
                </a:solidFill>
              </a:rPr>
              <a:t> </a:t>
            </a:r>
            <a:r>
              <a:rPr lang="de-CH" sz="3200" dirty="0" err="1" smtClean="0">
                <a:solidFill>
                  <a:srgbClr val="FF0000"/>
                </a:solidFill>
              </a:rPr>
              <a:t>childhood</a:t>
            </a:r>
            <a:endParaRPr lang="de-CH" sz="3200" b="0" dirty="0">
              <a:solidFill>
                <a:srgbClr val="FF0000"/>
              </a:solidFill>
              <a:latin typeface="+mn-lt"/>
              <a:cs typeface="+mn-cs"/>
            </a:endParaRPr>
          </a:p>
          <a:p>
            <a:pPr>
              <a:buFont typeface="Arial" pitchFamily="34" charset="0"/>
              <a:buChar char="•"/>
            </a:pPr>
            <a:r>
              <a:rPr lang="de-CH" sz="2000" b="0" dirty="0">
                <a:latin typeface="+mn-lt"/>
                <a:cs typeface="+mn-cs"/>
              </a:rPr>
              <a:t> </a:t>
            </a:r>
            <a:r>
              <a:rPr lang="de-CH" sz="2000" dirty="0"/>
              <a:t> </a:t>
            </a:r>
            <a:r>
              <a:rPr lang="en-US" sz="2000" dirty="0" smtClean="0"/>
              <a:t>Illness and death in the family</a:t>
            </a:r>
          </a:p>
          <a:p>
            <a:pPr>
              <a:buFont typeface="Arial" pitchFamily="34" charset="0"/>
              <a:buChar char="•"/>
            </a:pPr>
            <a:r>
              <a:rPr lang="de-CH" sz="2000" dirty="0" smtClean="0"/>
              <a:t>  </a:t>
            </a:r>
            <a:r>
              <a:rPr lang="de-CH" sz="2000" dirty="0" err="1" smtClean="0"/>
              <a:t>Acci</a:t>
            </a:r>
            <a:r>
              <a:rPr lang="de-CH" sz="2100" dirty="0" err="1" smtClean="0"/>
              <a:t>d</a:t>
            </a:r>
            <a:r>
              <a:rPr lang="de-CH" sz="2000" dirty="0" err="1" smtClean="0"/>
              <a:t>ent</a:t>
            </a:r>
            <a:endParaRPr lang="de-CH" sz="2000" dirty="0" smtClean="0"/>
          </a:p>
          <a:p>
            <a:pPr>
              <a:buFont typeface="Arial" pitchFamily="34" charset="0"/>
              <a:buChar char="•"/>
            </a:pPr>
            <a:r>
              <a:rPr lang="de-CH" sz="2000" dirty="0" smtClean="0"/>
              <a:t>  Natural </a:t>
            </a:r>
            <a:r>
              <a:rPr lang="de-CH" sz="2000" dirty="0" err="1" smtClean="0"/>
              <a:t>disaster</a:t>
            </a:r>
            <a:endParaRPr lang="de-CH" sz="2000" dirty="0" smtClean="0"/>
          </a:p>
          <a:p>
            <a:pPr>
              <a:buFont typeface="Arial" pitchFamily="34" charset="0"/>
              <a:buChar char="•"/>
            </a:pPr>
            <a:r>
              <a:rPr lang="de-CH" sz="2000" dirty="0" smtClean="0"/>
              <a:t>  </a:t>
            </a:r>
            <a:r>
              <a:rPr lang="de-CH" sz="2000" dirty="0" err="1" smtClean="0"/>
              <a:t>Divorce</a:t>
            </a:r>
            <a:r>
              <a:rPr lang="de-CH" sz="2000" dirty="0" smtClean="0"/>
              <a:t>, </a:t>
            </a:r>
            <a:r>
              <a:rPr lang="de-CH" sz="2000" dirty="0" err="1" smtClean="0"/>
              <a:t>separation</a:t>
            </a:r>
            <a:r>
              <a:rPr lang="de-CH" sz="2000" dirty="0" smtClean="0"/>
              <a:t>, </a:t>
            </a:r>
            <a:r>
              <a:rPr lang="de-CH" sz="2000" dirty="0" err="1" smtClean="0"/>
              <a:t>loss</a:t>
            </a:r>
            <a:endParaRPr lang="de-CH" sz="2000" dirty="0" smtClean="0"/>
          </a:p>
          <a:p>
            <a:pPr>
              <a:buFont typeface="Arial" pitchFamily="34" charset="0"/>
              <a:buChar char="•"/>
            </a:pPr>
            <a:r>
              <a:rPr lang="de-CH" sz="2000" dirty="0" smtClean="0"/>
              <a:t>  War</a:t>
            </a:r>
          </a:p>
          <a:p>
            <a:pPr>
              <a:buFont typeface="Arial" pitchFamily="34" charset="0"/>
              <a:buChar char="•"/>
            </a:pPr>
            <a:r>
              <a:rPr lang="de-CH" sz="2000" dirty="0" smtClean="0"/>
              <a:t>  Loss </a:t>
            </a:r>
            <a:r>
              <a:rPr lang="de-CH" sz="2000" dirty="0" err="1" smtClean="0"/>
              <a:t>of</a:t>
            </a:r>
            <a:r>
              <a:rPr lang="de-CH" sz="2000" dirty="0" smtClean="0"/>
              <a:t> parental </a:t>
            </a:r>
            <a:r>
              <a:rPr lang="de-CH" sz="2000" dirty="0" err="1" smtClean="0"/>
              <a:t>employment</a:t>
            </a:r>
            <a:endParaRPr lang="de-CH" sz="2000" dirty="0" smtClean="0"/>
          </a:p>
          <a:p>
            <a:pPr>
              <a:buFont typeface="Arial" pitchFamily="34" charset="0"/>
              <a:buChar char="•"/>
            </a:pPr>
            <a:r>
              <a:rPr lang="de-CH" sz="2000" dirty="0" smtClean="0"/>
              <a:t>  </a:t>
            </a:r>
            <a:r>
              <a:rPr lang="de-CH" sz="2000" dirty="0" err="1" smtClean="0"/>
              <a:t>Neglect</a:t>
            </a:r>
            <a:endParaRPr lang="de-CH" sz="2000" dirty="0" smtClean="0"/>
          </a:p>
          <a:p>
            <a:pPr>
              <a:buFont typeface="Arial" pitchFamily="34" charset="0"/>
              <a:buChar char="•"/>
            </a:pPr>
            <a:r>
              <a:rPr lang="de-CH" sz="2000" dirty="0" smtClean="0"/>
              <a:t>  </a:t>
            </a:r>
            <a:r>
              <a:rPr lang="de-CH" sz="2000" dirty="0" err="1" smtClean="0"/>
              <a:t>Bullying</a:t>
            </a:r>
            <a:endParaRPr lang="de-CH" sz="2000" dirty="0" smtClean="0"/>
          </a:p>
          <a:p>
            <a:pPr>
              <a:buFont typeface="Arial" pitchFamily="34" charset="0"/>
              <a:buChar char="•"/>
            </a:pPr>
            <a:r>
              <a:rPr lang="de-CH" sz="2000" dirty="0" smtClean="0"/>
              <a:t>  Sexual </a:t>
            </a:r>
            <a:r>
              <a:rPr lang="de-CH" sz="2000" dirty="0" err="1" smtClean="0"/>
              <a:t>abuse</a:t>
            </a:r>
            <a:endParaRPr lang="de-CH" sz="2000" dirty="0" smtClean="0"/>
          </a:p>
          <a:p>
            <a:pPr>
              <a:buFont typeface="Arial" pitchFamily="34" charset="0"/>
              <a:buChar char="•"/>
            </a:pPr>
            <a:r>
              <a:rPr lang="en-US" sz="2000" dirty="0" smtClean="0"/>
              <a:t>  Violence (especially in their own</a:t>
            </a:r>
          </a:p>
          <a:p>
            <a:r>
              <a:rPr lang="de-CH" sz="2000" dirty="0" err="1" smtClean="0"/>
              <a:t>family</a:t>
            </a:r>
            <a:r>
              <a:rPr lang="de-CH" sz="2000" dirty="0" smtClean="0"/>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r>
              <a:rPr lang="de-CH" sz="4000" dirty="0" smtClean="0"/>
              <a:t/>
            </a:r>
            <a:br>
              <a:rPr lang="de-CH" sz="4000" dirty="0" smtClean="0"/>
            </a:br>
            <a:r>
              <a:rPr lang="de-CH" sz="4000" dirty="0" smtClean="0"/>
              <a:t/>
            </a:r>
            <a:br>
              <a:rPr lang="de-CH" sz="4000" dirty="0" smtClean="0"/>
            </a:br>
            <a:r>
              <a:rPr lang="de-CH" sz="4000" dirty="0" smtClean="0"/>
              <a:t/>
            </a:r>
            <a:br>
              <a:rPr lang="de-CH" sz="4000" dirty="0" smtClean="0"/>
            </a:br>
            <a:r>
              <a:rPr lang="de-CH" sz="4000" dirty="0" smtClean="0"/>
              <a:t/>
            </a:r>
            <a:br>
              <a:rPr lang="de-CH" sz="4000" dirty="0" smtClean="0"/>
            </a:br>
            <a:r>
              <a:rPr lang="de-CH" sz="4000" dirty="0" smtClean="0"/>
              <a:t/>
            </a:r>
            <a:br>
              <a:rPr lang="de-CH" sz="4000" dirty="0" smtClean="0"/>
            </a:br>
            <a:r>
              <a:rPr lang="de-CH" sz="4000" dirty="0" smtClean="0"/>
              <a:t/>
            </a:r>
            <a:br>
              <a:rPr lang="de-CH" sz="4000" dirty="0" smtClean="0"/>
            </a:br>
            <a:r>
              <a:rPr lang="de-CH" sz="4000" dirty="0" smtClean="0"/>
              <a:t/>
            </a:r>
            <a:br>
              <a:rPr lang="de-CH" sz="4000" dirty="0" smtClean="0"/>
            </a:br>
            <a:r>
              <a:rPr lang="de-CH" dirty="0" smtClean="0"/>
              <a:t/>
            </a:r>
            <a:br>
              <a:rPr lang="de-CH" dirty="0" smtClean="0"/>
            </a:br>
            <a:r>
              <a:rPr lang="de-CH" sz="3100" b="1" dirty="0" smtClean="0"/>
              <a:t>k) </a:t>
            </a:r>
            <a:r>
              <a:rPr lang="de-CH" sz="3100" b="1" dirty="0" err="1"/>
              <a:t>indication</a:t>
            </a:r>
            <a:r>
              <a:rPr lang="de-CH" sz="3100" b="1" dirty="0"/>
              <a:t> </a:t>
            </a:r>
            <a:r>
              <a:rPr lang="de-CH" sz="3100" b="1" dirty="0" err="1"/>
              <a:t>of</a:t>
            </a:r>
            <a:r>
              <a:rPr lang="de-CH" sz="3100" b="1" dirty="0"/>
              <a:t> a persistent </a:t>
            </a:r>
            <a:r>
              <a:rPr lang="de-CH" sz="3100" b="1" dirty="0" err="1"/>
              <a:t>psychological</a:t>
            </a:r>
            <a:r>
              <a:rPr lang="de-CH" sz="3100" b="1" dirty="0"/>
              <a:t> </a:t>
            </a:r>
            <a:r>
              <a:rPr lang="de-CH" sz="3100" b="1" dirty="0" err="1"/>
              <a:t>trauma</a:t>
            </a:r>
            <a:r>
              <a:rPr lang="de-CH" sz="3100" b="1" dirty="0" smtClean="0"/>
              <a:t/>
            </a:r>
            <a:br>
              <a:rPr lang="de-CH" sz="3100" b="1" dirty="0" smtClean="0"/>
            </a:br>
            <a:r>
              <a:rPr lang="de-CH" sz="2800" b="1" dirty="0" smtClean="0"/>
              <a:t/>
            </a:r>
            <a:br>
              <a:rPr lang="de-CH" sz="2800" b="1" dirty="0" smtClean="0"/>
            </a:br>
            <a:r>
              <a:rPr lang="de-CH" sz="2800" b="1" dirty="0" err="1" smtClean="0"/>
              <a:t>Some</a:t>
            </a:r>
            <a:r>
              <a:rPr lang="de-CH" sz="2800" b="1" dirty="0" smtClean="0"/>
              <a:t> </a:t>
            </a:r>
            <a:r>
              <a:rPr lang="de-CH" sz="2800" b="1" dirty="0" err="1" smtClean="0"/>
              <a:t>examples</a:t>
            </a:r>
            <a:endParaRPr lang="de-CH" sz="2800" b="1"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Titel 1"/>
          <p:cNvSpPr>
            <a:spLocks noGrp="1"/>
          </p:cNvSpPr>
          <p:nvPr>
            <p:ph type="title"/>
          </p:nvPr>
        </p:nvSpPr>
        <p:spPr/>
        <p:txBody>
          <a:bodyPr/>
          <a:lstStyle/>
          <a:p>
            <a:r>
              <a:rPr lang="en-US" sz="3200" dirty="0"/>
              <a:t>Clothes not appropriate for temperature</a:t>
            </a:r>
            <a:endParaRPr lang="en-GB" sz="3200" dirty="0" smtClean="0"/>
          </a:p>
        </p:txBody>
      </p:sp>
      <p:pic>
        <p:nvPicPr>
          <p:cNvPr id="31747" name="Picture 2" descr="D:\Eigene Daten Heinz Herzog\Projektkurs\IMG_1611.JPG"/>
          <p:cNvPicPr>
            <a:picLocks noGrp="1" noChangeAspect="1" noChangeArrowheads="1"/>
          </p:cNvPicPr>
          <p:nvPr>
            <p:ph idx="1"/>
          </p:nvPr>
        </p:nvPicPr>
        <p:blipFill>
          <a:blip r:embed="rId3" cstate="print"/>
          <a:srcRect/>
          <a:stretch>
            <a:fillRect/>
          </a:stretch>
        </p:blipFill>
        <p:spPr>
          <a:xfrm>
            <a:off x="755650" y="1628775"/>
            <a:ext cx="7824788" cy="4783138"/>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1. The </a:t>
            </a:r>
            <a:r>
              <a:rPr lang="de-DE" b="1" dirty="0" err="1" smtClean="0"/>
              <a:t>psychological</a:t>
            </a:r>
            <a:r>
              <a:rPr lang="de-DE" b="1" dirty="0" smtClean="0"/>
              <a:t> Trauma</a:t>
            </a:r>
            <a:endParaRPr lang="de-CH" b="1" dirty="0"/>
          </a:p>
        </p:txBody>
      </p:sp>
      <p:sp>
        <p:nvSpPr>
          <p:cNvPr id="3" name="Inhaltsplatzhalter 2"/>
          <p:cNvSpPr>
            <a:spLocks noGrp="1"/>
          </p:cNvSpPr>
          <p:nvPr>
            <p:ph idx="1"/>
          </p:nvPr>
        </p:nvSpPr>
        <p:spPr/>
        <p:txBody>
          <a:bodyPr/>
          <a:lstStyle/>
          <a:p>
            <a:endParaRPr lang="de-CH"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de-CH" sz="3200" dirty="0"/>
              <a:t>Age-</a:t>
            </a:r>
            <a:r>
              <a:rPr lang="de-CH" sz="3200" dirty="0" err="1"/>
              <a:t>inappropriate</a:t>
            </a:r>
            <a:r>
              <a:rPr lang="de-CH" sz="3200" dirty="0"/>
              <a:t> </a:t>
            </a:r>
            <a:r>
              <a:rPr lang="de-CH" sz="3200" dirty="0" err="1"/>
              <a:t>behaviour</a:t>
            </a:r>
            <a:endParaRPr lang="en-GB" sz="3200" dirty="0" smtClean="0"/>
          </a:p>
        </p:txBody>
      </p:sp>
      <p:pic>
        <p:nvPicPr>
          <p:cNvPr id="32771" name="Picture 2" descr="D:\Eigene Daten Heinz Herzog\Projektkurs\IMG_9943.JPG"/>
          <p:cNvPicPr>
            <a:picLocks noGrp="1" noChangeAspect="1" noChangeArrowheads="1"/>
          </p:cNvPicPr>
          <p:nvPr>
            <p:ph idx="1"/>
          </p:nvPr>
        </p:nvPicPr>
        <p:blipFill>
          <a:blip r:embed="rId3" cstate="print"/>
          <a:srcRect/>
          <a:stretch>
            <a:fillRect/>
          </a:stretch>
        </p:blipFill>
        <p:spPr>
          <a:xfrm>
            <a:off x="611188" y="1268413"/>
            <a:ext cx="8172450" cy="5253037"/>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de-CH" sz="3200" dirty="0"/>
              <a:t>Strange </a:t>
            </a:r>
            <a:r>
              <a:rPr lang="de-CH" sz="3200" dirty="0" err="1"/>
              <a:t>behaviour</a:t>
            </a:r>
            <a:endParaRPr lang="en-GB" sz="3200" dirty="0" smtClean="0"/>
          </a:p>
        </p:txBody>
      </p:sp>
      <p:pic>
        <p:nvPicPr>
          <p:cNvPr id="33795" name="Picture 2" descr="D:\Eigene Daten Heinz Herzog\Projektkurs\IMG_9987 1.JPG"/>
          <p:cNvPicPr>
            <a:picLocks noGrp="1" noChangeAspect="1" noChangeArrowheads="1"/>
          </p:cNvPicPr>
          <p:nvPr>
            <p:ph idx="1"/>
          </p:nvPr>
        </p:nvPicPr>
        <p:blipFill>
          <a:blip r:embed="rId3" cstate="print"/>
          <a:srcRect/>
          <a:stretch>
            <a:fillRect/>
          </a:stretch>
        </p:blipFill>
        <p:spPr>
          <a:xfrm>
            <a:off x="1177925" y="1600200"/>
            <a:ext cx="6788150" cy="452596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8" name="Picture 2" descr="D:\Eigene Daten Heinz Herzog\Eigene Bilder\Kasteln\Portraits\IMG_9039 2.JPG"/>
          <p:cNvPicPr>
            <a:picLocks noGrp="1" noChangeAspect="1" noChangeArrowheads="1"/>
          </p:cNvPicPr>
          <p:nvPr>
            <p:ph idx="1"/>
          </p:nvPr>
        </p:nvPicPr>
        <p:blipFill>
          <a:blip r:embed="rId3" cstate="print"/>
          <a:srcRect/>
          <a:stretch>
            <a:fillRect/>
          </a:stretch>
        </p:blipFill>
        <p:spPr>
          <a:xfrm>
            <a:off x="1177925" y="1600200"/>
            <a:ext cx="6788150" cy="4525963"/>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en-GB" sz="3200" dirty="0" smtClean="0"/>
              <a:t>Violence against oneself</a:t>
            </a:r>
          </a:p>
        </p:txBody>
      </p:sp>
      <p:pic>
        <p:nvPicPr>
          <p:cNvPr id="35843" name="Picture 2" descr="D:\Eigene Daten Heinz Herzog\Eigene Bilder\Kasteln\Portraits\IMG_8242.JPG"/>
          <p:cNvPicPr>
            <a:picLocks noGrp="1" noChangeAspect="1" noChangeArrowheads="1"/>
          </p:cNvPicPr>
          <p:nvPr>
            <p:ph idx="1"/>
          </p:nvPr>
        </p:nvPicPr>
        <p:blipFill>
          <a:blip r:embed="rId3" cstate="print"/>
          <a:srcRect/>
          <a:stretch>
            <a:fillRect/>
          </a:stretch>
        </p:blipFill>
        <p:spPr>
          <a:xfrm>
            <a:off x="1177925" y="1600200"/>
            <a:ext cx="6788150" cy="4525963"/>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en-GB" sz="3200" dirty="0" smtClean="0"/>
              <a:t>Poor memory</a:t>
            </a:r>
          </a:p>
        </p:txBody>
      </p:sp>
      <p:pic>
        <p:nvPicPr>
          <p:cNvPr id="11" name="Inhaltsplatzhalter 10" descr="IMG_9985.JPG"/>
          <p:cNvPicPr>
            <a:picLocks noGrp="1" noChangeAspect="1"/>
          </p:cNvPicPr>
          <p:nvPr>
            <p:ph idx="1"/>
          </p:nvPr>
        </p:nvPicPr>
        <p:blipFill>
          <a:blip r:embed="rId3" cstate="print"/>
          <a:stretch>
            <a:fillRect/>
          </a:stretch>
        </p:blipFill>
        <p:spPr>
          <a:xfrm>
            <a:off x="1177527" y="1600200"/>
            <a:ext cx="6788945" cy="4525963"/>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normAutofit/>
          </a:bodyPr>
          <a:lstStyle/>
          <a:p>
            <a:r>
              <a:rPr lang="en-GB" sz="3600" dirty="0" smtClean="0"/>
              <a:t/>
            </a:r>
            <a:br>
              <a:rPr lang="en-GB" sz="3600" dirty="0" smtClean="0"/>
            </a:br>
            <a:r>
              <a:rPr lang="en-GB" sz="3200" dirty="0" smtClean="0"/>
              <a:t>Assume positions of adults</a:t>
            </a:r>
          </a:p>
        </p:txBody>
      </p:sp>
      <p:pic>
        <p:nvPicPr>
          <p:cNvPr id="37891" name="Picture 2" descr="D:\Eigene Daten Heinz Herzog\Eigene Bilder\Kasteln\Portraits\IMG_8036 1.JPG"/>
          <p:cNvPicPr>
            <a:picLocks noGrp="1" noChangeAspect="1" noChangeArrowheads="1"/>
          </p:cNvPicPr>
          <p:nvPr>
            <p:ph idx="1"/>
          </p:nvPr>
        </p:nvPicPr>
        <p:blipFill>
          <a:blip r:embed="rId3" cstate="print"/>
          <a:srcRect/>
          <a:stretch>
            <a:fillRect/>
          </a:stretch>
        </p:blipFill>
        <p:spPr>
          <a:xfrm>
            <a:off x="2195736" y="1700808"/>
            <a:ext cx="4730750" cy="452596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468313" y="549275"/>
            <a:ext cx="8229600" cy="1143000"/>
          </a:xfrm>
        </p:spPr>
        <p:txBody>
          <a:bodyPr/>
          <a:lstStyle/>
          <a:p>
            <a:r>
              <a:rPr lang="en-GB" sz="3200" dirty="0" smtClean="0"/>
              <a:t>Lost in space and time</a:t>
            </a:r>
          </a:p>
        </p:txBody>
      </p:sp>
      <p:pic>
        <p:nvPicPr>
          <p:cNvPr id="38915" name="Inhaltsplatzhalter 3" descr="IMG_4371.JPG"/>
          <p:cNvPicPr>
            <a:picLocks noGrp="1" noChangeAspect="1"/>
          </p:cNvPicPr>
          <p:nvPr>
            <p:ph idx="1"/>
          </p:nvPr>
        </p:nvPicPr>
        <p:blipFill>
          <a:blip r:embed="rId3" cstate="print"/>
          <a:srcRect/>
          <a:stretch>
            <a:fillRect/>
          </a:stretch>
        </p:blipFill>
        <p:spPr>
          <a:xfrm>
            <a:off x="1258888" y="2060575"/>
            <a:ext cx="6786562" cy="4525963"/>
          </a:xfr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en-GB" sz="3200" dirty="0" smtClean="0"/>
              <a:t>That has an impact on maths and geometry</a:t>
            </a:r>
          </a:p>
        </p:txBody>
      </p:sp>
      <p:pic>
        <p:nvPicPr>
          <p:cNvPr id="39939" name="Inhaltsplatzhalter 3" descr="IMG_4360.JPG"/>
          <p:cNvPicPr>
            <a:picLocks noGrp="1" noChangeAspect="1"/>
          </p:cNvPicPr>
          <p:nvPr>
            <p:ph idx="1"/>
          </p:nvPr>
        </p:nvPicPr>
        <p:blipFill>
          <a:blip r:embed="rId3" cstate="print"/>
          <a:srcRect/>
          <a:stretch>
            <a:fillRect/>
          </a:stretch>
        </p:blipFill>
        <p:spPr>
          <a:xfrm>
            <a:off x="1179513" y="1600200"/>
            <a:ext cx="6784975" cy="45259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en-GB" sz="3200" dirty="0" smtClean="0"/>
              <a:t>Freeze</a:t>
            </a:r>
          </a:p>
        </p:txBody>
      </p:sp>
      <p:pic>
        <p:nvPicPr>
          <p:cNvPr id="40963" name="Inhaltsplatzhalter 3" descr="IMG_5588.JPG"/>
          <p:cNvPicPr>
            <a:picLocks noGrp="1" noChangeAspect="1"/>
          </p:cNvPicPr>
          <p:nvPr>
            <p:ph idx="1"/>
          </p:nvPr>
        </p:nvPicPr>
        <p:blipFill>
          <a:blip r:embed="rId2" cstate="print"/>
          <a:srcRect/>
          <a:stretch>
            <a:fillRect/>
          </a:stretch>
        </p:blipFill>
        <p:spPr>
          <a:xfrm>
            <a:off x="1179513" y="1600200"/>
            <a:ext cx="6784975" cy="4525963"/>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de-DE" sz="2800" b="1" dirty="0" smtClean="0"/>
              <a:t>l) </a:t>
            </a:r>
            <a:r>
              <a:rPr lang="de-DE" sz="2800" b="1" dirty="0" err="1" smtClean="0"/>
              <a:t>Summary</a:t>
            </a:r>
            <a:endParaRPr lang="de-CH" sz="2800" b="1" dirty="0" smtClean="0"/>
          </a:p>
        </p:txBody>
      </p:sp>
      <p:sp>
        <p:nvSpPr>
          <p:cNvPr id="3" name="Rectangle 3"/>
          <p:cNvSpPr txBox="1">
            <a:spLocks noChangeArrowheads="1"/>
          </p:cNvSpPr>
          <p:nvPr/>
        </p:nvSpPr>
        <p:spPr bwMode="auto">
          <a:xfrm>
            <a:off x="457200" y="1341438"/>
            <a:ext cx="8229600" cy="5516562"/>
          </a:xfrm>
          <a:prstGeom prst="rect">
            <a:avLst/>
          </a:prstGeom>
          <a:noFill/>
          <a:ln w="9525">
            <a:noFill/>
            <a:miter lim="800000"/>
            <a:headEnd/>
            <a:tailEnd/>
          </a:ln>
        </p:spPr>
        <p:txBody>
          <a:bodyPr/>
          <a:lstStyle/>
          <a:p>
            <a:r>
              <a:rPr lang="de-CH" sz="2400" kern="0" dirty="0">
                <a:latin typeface="+mn-lt"/>
                <a:cs typeface="+mn-cs"/>
              </a:rPr>
              <a:t>	</a:t>
            </a:r>
            <a:endParaRPr lang="de-CH" sz="3200" dirty="0" smtClean="0"/>
          </a:p>
          <a:p>
            <a:r>
              <a:rPr lang="en-US" sz="3200" dirty="0" err="1" smtClean="0"/>
              <a:t>Traumatised</a:t>
            </a:r>
            <a:r>
              <a:rPr lang="en-US" sz="3200" dirty="0" smtClean="0"/>
              <a:t> children confront us as </a:t>
            </a:r>
            <a:r>
              <a:rPr lang="en-US" sz="3200" dirty="0" smtClean="0"/>
              <a:t>teachers, therapists </a:t>
            </a:r>
            <a:r>
              <a:rPr lang="en-US" sz="3200" dirty="0" smtClean="0"/>
              <a:t>or social </a:t>
            </a:r>
            <a:r>
              <a:rPr lang="en-US" sz="3200" dirty="0" smtClean="0"/>
              <a:t>workers </a:t>
            </a:r>
            <a:r>
              <a:rPr lang="en-US" sz="3200" dirty="0" smtClean="0"/>
              <a:t>with their trauma – whether we like it or not ! </a:t>
            </a:r>
            <a:endParaRPr lang="de-CH" sz="3200" dirty="0" smtClean="0"/>
          </a:p>
          <a:p>
            <a:pPr lvl="0"/>
            <a:r>
              <a:rPr lang="en-US" sz="3200" dirty="0" smtClean="0"/>
              <a:t>Children with psychological trauma re-enact their stories in their daily life, </a:t>
            </a:r>
            <a:r>
              <a:rPr lang="en-US" sz="3200" dirty="0" smtClean="0"/>
              <a:t>including </a:t>
            </a:r>
            <a:r>
              <a:rPr lang="en-US" sz="3200" dirty="0" smtClean="0"/>
              <a:t>school.</a:t>
            </a:r>
            <a:endParaRPr lang="de-CH" sz="3200" dirty="0" smtClean="0"/>
          </a:p>
          <a:p>
            <a:pPr lvl="0"/>
            <a:r>
              <a:rPr lang="en-US" sz="3200" dirty="0" smtClean="0"/>
              <a:t>They transfer their experience of traumatic attachment.</a:t>
            </a:r>
            <a:endParaRPr lang="de-CH" sz="3200" dirty="0" smtClean="0"/>
          </a:p>
          <a:p>
            <a:pPr marL="342900" indent="-342900">
              <a:lnSpc>
                <a:spcPct val="80000"/>
              </a:lnSpc>
              <a:spcBef>
                <a:spcPct val="20000"/>
              </a:spcBef>
              <a:defRPr/>
            </a:pPr>
            <a:endParaRPr lang="de-CH" sz="3200" b="0" kern="0" dirty="0">
              <a:latin typeface="+mn-lt"/>
              <a:cs typeface="+mn-cs"/>
            </a:endParaRPr>
          </a:p>
          <a:p>
            <a:pPr marL="342900" indent="-342900">
              <a:lnSpc>
                <a:spcPct val="80000"/>
              </a:lnSpc>
              <a:spcBef>
                <a:spcPct val="20000"/>
              </a:spcBef>
              <a:buFontTx/>
              <a:buChar char="•"/>
              <a:defRPr/>
            </a:pPr>
            <a:endParaRPr lang="de-CH" sz="2400" b="0" kern="0" dirty="0">
              <a:latin typeface="+mn-lt"/>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el 1"/>
          <p:cNvSpPr>
            <a:spLocks noGrp="1"/>
          </p:cNvSpPr>
          <p:nvPr>
            <p:ph type="title"/>
          </p:nvPr>
        </p:nvSpPr>
        <p:spPr>
          <a:xfrm>
            <a:off x="539750" y="404813"/>
            <a:ext cx="8229600" cy="1143000"/>
          </a:xfrm>
        </p:spPr>
        <p:txBody>
          <a:bodyPr/>
          <a:lstStyle/>
          <a:p>
            <a:r>
              <a:rPr lang="en-GB" sz="3200" b="1" dirty="0" smtClean="0"/>
              <a:t>a) What is a trauma</a:t>
            </a:r>
          </a:p>
        </p:txBody>
      </p:sp>
      <p:sp>
        <p:nvSpPr>
          <p:cNvPr id="7171" name="Inhaltsplatzhalter 2"/>
          <p:cNvSpPr>
            <a:spLocks noGrp="1"/>
          </p:cNvSpPr>
          <p:nvPr>
            <p:ph idx="1"/>
          </p:nvPr>
        </p:nvSpPr>
        <p:spPr/>
        <p:txBody>
          <a:bodyPr/>
          <a:lstStyle/>
          <a:p>
            <a:pPr algn="ctr">
              <a:buFontTx/>
              <a:buNone/>
            </a:pPr>
            <a:r>
              <a:rPr lang="en-GB" dirty="0" smtClean="0"/>
              <a:t>	“</a:t>
            </a:r>
            <a:r>
              <a:rPr lang="en-US" dirty="0" smtClean="0"/>
              <a:t>Trauma is … the result of an overwhelming amount of stress that exceeds one's ability to cope or integrate the emotions involved with that experience</a:t>
            </a:r>
            <a:r>
              <a:rPr lang="en-GB" dirty="0" smtClean="0"/>
              <a:t>.”</a:t>
            </a:r>
          </a:p>
          <a:p>
            <a:pPr>
              <a:buFontTx/>
              <a:buNone/>
            </a:pPr>
            <a:r>
              <a:rPr lang="en-GB" sz="1600" dirty="0" smtClean="0"/>
              <a:t>	</a:t>
            </a:r>
            <a:r>
              <a:rPr lang="de-CH" sz="1600" dirty="0"/>
              <a:t>SAMHSA</a:t>
            </a:r>
            <a:r>
              <a:rPr lang="de-CH" sz="1600" dirty="0" smtClean="0"/>
              <a:t>. US </a:t>
            </a:r>
            <a:r>
              <a:rPr lang="de-CH" sz="1600" dirty="0" err="1" smtClean="0"/>
              <a:t>Gov</a:t>
            </a:r>
            <a:r>
              <a:rPr lang="de-CH" sz="1600" dirty="0" smtClean="0"/>
              <a:t> Homepage </a:t>
            </a:r>
            <a:endParaRPr lang="en-GB" sz="16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a:xfrm>
            <a:off x="457200" y="836613"/>
            <a:ext cx="8229600" cy="2160587"/>
          </a:xfrm>
        </p:spPr>
        <p:txBody>
          <a:bodyPr/>
          <a:lstStyle/>
          <a:p>
            <a:r>
              <a:rPr lang="en-GB" b="1" dirty="0" smtClean="0"/>
              <a:t>2. Charged transferences</a:t>
            </a:r>
          </a:p>
        </p:txBody>
      </p:sp>
      <p:pic>
        <p:nvPicPr>
          <p:cNvPr id="43011" name="Picture 3" descr="D:\Eigene Daten Heinz Herzog\DAZ+\Adela 1.jpg"/>
          <p:cNvPicPr>
            <a:picLocks noChangeAspect="1" noChangeArrowheads="1"/>
          </p:cNvPicPr>
          <p:nvPr/>
        </p:nvPicPr>
        <p:blipFill>
          <a:blip r:embed="rId3" cstate="print"/>
          <a:srcRect/>
          <a:stretch>
            <a:fillRect/>
          </a:stretch>
        </p:blipFill>
        <p:spPr bwMode="auto">
          <a:xfrm>
            <a:off x="1692275" y="2708275"/>
            <a:ext cx="5835650" cy="388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457200" y="274638"/>
            <a:ext cx="8229600" cy="2217737"/>
          </a:xfrm>
        </p:spPr>
        <p:txBody>
          <a:bodyPr/>
          <a:lstStyle/>
          <a:p>
            <a:r>
              <a:rPr lang="en-GB" sz="2800" b="1" dirty="0" smtClean="0"/>
              <a:t>a) Transferences </a:t>
            </a:r>
            <a:r>
              <a:rPr lang="en-GB" sz="2800" b="1" dirty="0" smtClean="0"/>
              <a:t>are </a:t>
            </a:r>
            <a:r>
              <a:rPr lang="en-GB" sz="2800" b="1" dirty="0" smtClean="0"/>
              <a:t>normal phenomena</a:t>
            </a:r>
            <a:r>
              <a:rPr lang="en-GB" sz="3200" dirty="0" smtClean="0"/>
              <a:t/>
            </a:r>
            <a:br>
              <a:rPr lang="en-GB" sz="3200" dirty="0" smtClean="0"/>
            </a:br>
            <a:r>
              <a:rPr lang="en-GB" sz="3200" dirty="0" smtClean="0"/>
              <a:t>They exist everywhere when human beings are in contact. It’s helpful to consider them as relevant</a:t>
            </a:r>
          </a:p>
        </p:txBody>
      </p:sp>
      <p:sp>
        <p:nvSpPr>
          <p:cNvPr id="1026" name="chair3"/>
          <p:cNvSpPr>
            <a:spLocks noEditPoints="1" noChangeArrowheads="1"/>
          </p:cNvSpPr>
          <p:nvPr/>
        </p:nvSpPr>
        <p:spPr bwMode="auto">
          <a:xfrm rot="16200000">
            <a:off x="1614487" y="3217863"/>
            <a:ext cx="2447925" cy="2006600"/>
          </a:xfrm>
          <a:custGeom>
            <a:avLst/>
            <a:gdLst>
              <a:gd name="T0" fmla="*/ 10800 w 21600"/>
              <a:gd name="T1" fmla="*/ 0 h 21600"/>
              <a:gd name="T2" fmla="*/ 20275 w 21600"/>
              <a:gd name="T3" fmla="*/ 10800 h 21600"/>
              <a:gd name="T4" fmla="*/ 10800 w 21600"/>
              <a:gd name="T5" fmla="*/ 21600 h 21600"/>
              <a:gd name="T6" fmla="*/ 1303 w 21600"/>
              <a:gd name="T7" fmla="*/ 10800 h 21600"/>
              <a:gd name="T8" fmla="*/ 4828 w 21600"/>
              <a:gd name="T9" fmla="*/ 6639 h 21600"/>
              <a:gd name="T10" fmla="*/ 16846 w 21600"/>
              <a:gd name="T11" fmla="*/ 19649 h 21600"/>
            </a:gdLst>
            <a:ahLst/>
            <a:cxnLst>
              <a:cxn ang="0">
                <a:pos x="T0" y="T1"/>
              </a:cxn>
              <a:cxn ang="0">
                <a:pos x="T2" y="T3"/>
              </a:cxn>
              <a:cxn ang="0">
                <a:pos x="T4" y="T5"/>
              </a:cxn>
              <a:cxn ang="0">
                <a:pos x="T6" y="T7"/>
              </a:cxn>
            </a:cxnLst>
            <a:rect l="T8" t="T9" r="T10" b="T11"/>
            <a:pathLst>
              <a:path w="21600" h="21600" extrusionOk="0">
                <a:moveTo>
                  <a:pt x="10661" y="21600"/>
                </a:moveTo>
                <a:lnTo>
                  <a:pt x="11964" y="21600"/>
                </a:lnTo>
                <a:lnTo>
                  <a:pt x="12969" y="21477"/>
                </a:lnTo>
                <a:lnTo>
                  <a:pt x="13951" y="21379"/>
                </a:lnTo>
                <a:lnTo>
                  <a:pt x="14742" y="21134"/>
                </a:lnTo>
                <a:lnTo>
                  <a:pt x="15575" y="20765"/>
                </a:lnTo>
                <a:lnTo>
                  <a:pt x="16152" y="20520"/>
                </a:lnTo>
                <a:lnTo>
                  <a:pt x="16579" y="20225"/>
                </a:lnTo>
                <a:lnTo>
                  <a:pt x="16942" y="19857"/>
                </a:lnTo>
                <a:lnTo>
                  <a:pt x="17455" y="20520"/>
                </a:lnTo>
                <a:lnTo>
                  <a:pt x="17989" y="21011"/>
                </a:lnTo>
                <a:lnTo>
                  <a:pt x="18459" y="21379"/>
                </a:lnTo>
                <a:lnTo>
                  <a:pt x="19079" y="21477"/>
                </a:lnTo>
                <a:lnTo>
                  <a:pt x="19656" y="21477"/>
                </a:lnTo>
                <a:lnTo>
                  <a:pt x="20275" y="21379"/>
                </a:lnTo>
                <a:lnTo>
                  <a:pt x="20660" y="21011"/>
                </a:lnTo>
                <a:lnTo>
                  <a:pt x="21173" y="20643"/>
                </a:lnTo>
                <a:lnTo>
                  <a:pt x="21386" y="20225"/>
                </a:lnTo>
                <a:lnTo>
                  <a:pt x="21600" y="19636"/>
                </a:lnTo>
                <a:lnTo>
                  <a:pt x="21600" y="19145"/>
                </a:lnTo>
                <a:lnTo>
                  <a:pt x="21600" y="18605"/>
                </a:lnTo>
                <a:lnTo>
                  <a:pt x="21386" y="18115"/>
                </a:lnTo>
                <a:lnTo>
                  <a:pt x="21066" y="17525"/>
                </a:lnTo>
                <a:lnTo>
                  <a:pt x="20660" y="17108"/>
                </a:lnTo>
                <a:lnTo>
                  <a:pt x="20275" y="16740"/>
                </a:lnTo>
                <a:lnTo>
                  <a:pt x="20275" y="10628"/>
                </a:lnTo>
                <a:lnTo>
                  <a:pt x="20275" y="5695"/>
                </a:lnTo>
                <a:lnTo>
                  <a:pt x="20275" y="5105"/>
                </a:lnTo>
                <a:lnTo>
                  <a:pt x="20190" y="4492"/>
                </a:lnTo>
                <a:lnTo>
                  <a:pt x="19976" y="4075"/>
                </a:lnTo>
                <a:lnTo>
                  <a:pt x="19763" y="3485"/>
                </a:lnTo>
                <a:lnTo>
                  <a:pt x="19442" y="2995"/>
                </a:lnTo>
                <a:lnTo>
                  <a:pt x="19079" y="2455"/>
                </a:lnTo>
                <a:lnTo>
                  <a:pt x="18673" y="2086"/>
                </a:lnTo>
                <a:lnTo>
                  <a:pt x="18139" y="1620"/>
                </a:lnTo>
                <a:lnTo>
                  <a:pt x="17562" y="1325"/>
                </a:lnTo>
                <a:lnTo>
                  <a:pt x="16836" y="957"/>
                </a:lnTo>
                <a:lnTo>
                  <a:pt x="16045" y="589"/>
                </a:lnTo>
                <a:lnTo>
                  <a:pt x="15169" y="344"/>
                </a:lnTo>
                <a:lnTo>
                  <a:pt x="14272" y="245"/>
                </a:lnTo>
                <a:lnTo>
                  <a:pt x="13182" y="123"/>
                </a:lnTo>
                <a:lnTo>
                  <a:pt x="12028" y="0"/>
                </a:lnTo>
                <a:lnTo>
                  <a:pt x="10832" y="0"/>
                </a:lnTo>
                <a:lnTo>
                  <a:pt x="9572" y="0"/>
                </a:lnTo>
                <a:lnTo>
                  <a:pt x="8418" y="123"/>
                </a:lnTo>
                <a:lnTo>
                  <a:pt x="7328" y="245"/>
                </a:lnTo>
                <a:lnTo>
                  <a:pt x="6431" y="344"/>
                </a:lnTo>
                <a:lnTo>
                  <a:pt x="5555" y="589"/>
                </a:lnTo>
                <a:lnTo>
                  <a:pt x="4764" y="957"/>
                </a:lnTo>
                <a:lnTo>
                  <a:pt x="4038" y="1325"/>
                </a:lnTo>
                <a:lnTo>
                  <a:pt x="3461" y="1620"/>
                </a:lnTo>
                <a:lnTo>
                  <a:pt x="2927" y="2086"/>
                </a:lnTo>
                <a:lnTo>
                  <a:pt x="2521" y="2455"/>
                </a:lnTo>
                <a:lnTo>
                  <a:pt x="2158" y="2995"/>
                </a:lnTo>
                <a:lnTo>
                  <a:pt x="1837" y="3485"/>
                </a:lnTo>
                <a:lnTo>
                  <a:pt x="1624" y="4075"/>
                </a:lnTo>
                <a:lnTo>
                  <a:pt x="1410" y="4492"/>
                </a:lnTo>
                <a:lnTo>
                  <a:pt x="1303" y="5105"/>
                </a:lnTo>
                <a:lnTo>
                  <a:pt x="1303" y="5695"/>
                </a:lnTo>
                <a:lnTo>
                  <a:pt x="1303" y="10874"/>
                </a:lnTo>
                <a:lnTo>
                  <a:pt x="1303" y="16740"/>
                </a:lnTo>
                <a:lnTo>
                  <a:pt x="940" y="17108"/>
                </a:lnTo>
                <a:lnTo>
                  <a:pt x="534" y="17525"/>
                </a:lnTo>
                <a:lnTo>
                  <a:pt x="214" y="18115"/>
                </a:lnTo>
                <a:lnTo>
                  <a:pt x="0" y="18605"/>
                </a:lnTo>
                <a:lnTo>
                  <a:pt x="0" y="19145"/>
                </a:lnTo>
                <a:lnTo>
                  <a:pt x="0" y="19636"/>
                </a:lnTo>
                <a:lnTo>
                  <a:pt x="214" y="20225"/>
                </a:lnTo>
                <a:lnTo>
                  <a:pt x="427" y="20643"/>
                </a:lnTo>
                <a:lnTo>
                  <a:pt x="833" y="21011"/>
                </a:lnTo>
                <a:lnTo>
                  <a:pt x="1303" y="21379"/>
                </a:lnTo>
                <a:lnTo>
                  <a:pt x="1944" y="21477"/>
                </a:lnTo>
                <a:lnTo>
                  <a:pt x="2521" y="21477"/>
                </a:lnTo>
                <a:lnTo>
                  <a:pt x="3141" y="21379"/>
                </a:lnTo>
                <a:lnTo>
                  <a:pt x="3611" y="21011"/>
                </a:lnTo>
                <a:lnTo>
                  <a:pt x="4145" y="20520"/>
                </a:lnTo>
                <a:lnTo>
                  <a:pt x="4658" y="19857"/>
                </a:lnTo>
                <a:lnTo>
                  <a:pt x="4914" y="20225"/>
                </a:lnTo>
                <a:lnTo>
                  <a:pt x="5448" y="20520"/>
                </a:lnTo>
                <a:lnTo>
                  <a:pt x="6025" y="20765"/>
                </a:lnTo>
                <a:lnTo>
                  <a:pt x="6751" y="21134"/>
                </a:lnTo>
                <a:lnTo>
                  <a:pt x="7542" y="21379"/>
                </a:lnTo>
                <a:lnTo>
                  <a:pt x="8418" y="21477"/>
                </a:lnTo>
                <a:lnTo>
                  <a:pt x="9465" y="21600"/>
                </a:lnTo>
                <a:lnTo>
                  <a:pt x="10661" y="21600"/>
                </a:lnTo>
                <a:close/>
              </a:path>
              <a:path w="21600" h="21600" extrusionOk="0">
                <a:moveTo>
                  <a:pt x="17049" y="19857"/>
                </a:moveTo>
                <a:lnTo>
                  <a:pt x="17049" y="19268"/>
                </a:lnTo>
                <a:lnTo>
                  <a:pt x="17049" y="18016"/>
                </a:lnTo>
                <a:lnTo>
                  <a:pt x="17049" y="16274"/>
                </a:lnTo>
                <a:lnTo>
                  <a:pt x="17049" y="14114"/>
                </a:lnTo>
                <a:lnTo>
                  <a:pt x="17049" y="11880"/>
                </a:lnTo>
                <a:lnTo>
                  <a:pt x="17049" y="9843"/>
                </a:lnTo>
                <a:lnTo>
                  <a:pt x="17049" y="8100"/>
                </a:lnTo>
                <a:lnTo>
                  <a:pt x="17049" y="7069"/>
                </a:lnTo>
                <a:lnTo>
                  <a:pt x="16942" y="6725"/>
                </a:lnTo>
                <a:lnTo>
                  <a:pt x="16836" y="6357"/>
                </a:lnTo>
                <a:lnTo>
                  <a:pt x="16686" y="6112"/>
                </a:lnTo>
                <a:lnTo>
                  <a:pt x="16472" y="5768"/>
                </a:lnTo>
                <a:lnTo>
                  <a:pt x="15746" y="5351"/>
                </a:lnTo>
                <a:lnTo>
                  <a:pt x="14849" y="4983"/>
                </a:lnTo>
                <a:lnTo>
                  <a:pt x="13951" y="4615"/>
                </a:lnTo>
                <a:lnTo>
                  <a:pt x="12862" y="4369"/>
                </a:lnTo>
                <a:lnTo>
                  <a:pt x="11879" y="4271"/>
                </a:lnTo>
                <a:lnTo>
                  <a:pt x="10832" y="4197"/>
                </a:lnTo>
                <a:lnTo>
                  <a:pt x="9828" y="4271"/>
                </a:lnTo>
                <a:lnTo>
                  <a:pt x="8845" y="4369"/>
                </a:lnTo>
                <a:lnTo>
                  <a:pt x="7734" y="4615"/>
                </a:lnTo>
                <a:lnTo>
                  <a:pt x="6751" y="4983"/>
                </a:lnTo>
                <a:lnTo>
                  <a:pt x="5961" y="5351"/>
                </a:lnTo>
                <a:lnTo>
                  <a:pt x="5234" y="5768"/>
                </a:lnTo>
                <a:lnTo>
                  <a:pt x="4914" y="6112"/>
                </a:lnTo>
                <a:lnTo>
                  <a:pt x="4764" y="6357"/>
                </a:lnTo>
                <a:lnTo>
                  <a:pt x="4658" y="6725"/>
                </a:lnTo>
                <a:lnTo>
                  <a:pt x="4658" y="7069"/>
                </a:lnTo>
                <a:lnTo>
                  <a:pt x="4658" y="8100"/>
                </a:lnTo>
                <a:lnTo>
                  <a:pt x="4658" y="9843"/>
                </a:lnTo>
                <a:lnTo>
                  <a:pt x="4658" y="11880"/>
                </a:lnTo>
                <a:lnTo>
                  <a:pt x="4658" y="14114"/>
                </a:lnTo>
                <a:lnTo>
                  <a:pt x="4658" y="16274"/>
                </a:lnTo>
                <a:lnTo>
                  <a:pt x="4658" y="18016"/>
                </a:lnTo>
                <a:lnTo>
                  <a:pt x="4658" y="19268"/>
                </a:lnTo>
                <a:lnTo>
                  <a:pt x="4658" y="19857"/>
                </a:lnTo>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GB">
              <a:latin typeface="+mn-lt"/>
              <a:cs typeface="+mn-cs"/>
            </a:endParaRPr>
          </a:p>
        </p:txBody>
      </p:sp>
      <p:sp>
        <p:nvSpPr>
          <p:cNvPr id="1027" name="chair3"/>
          <p:cNvSpPr>
            <a:spLocks noEditPoints="1" noChangeArrowheads="1"/>
          </p:cNvSpPr>
          <p:nvPr/>
        </p:nvSpPr>
        <p:spPr bwMode="auto">
          <a:xfrm rot="5400000">
            <a:off x="4843462" y="3230563"/>
            <a:ext cx="2447925" cy="1981200"/>
          </a:xfrm>
          <a:custGeom>
            <a:avLst/>
            <a:gdLst>
              <a:gd name="T0" fmla="*/ 10800 w 21600"/>
              <a:gd name="T1" fmla="*/ 0 h 21600"/>
              <a:gd name="T2" fmla="*/ 20275 w 21600"/>
              <a:gd name="T3" fmla="*/ 10800 h 21600"/>
              <a:gd name="T4" fmla="*/ 10800 w 21600"/>
              <a:gd name="T5" fmla="*/ 21600 h 21600"/>
              <a:gd name="T6" fmla="*/ 1303 w 21600"/>
              <a:gd name="T7" fmla="*/ 10800 h 21600"/>
              <a:gd name="T8" fmla="*/ 4828 w 21600"/>
              <a:gd name="T9" fmla="*/ 6639 h 21600"/>
              <a:gd name="T10" fmla="*/ 16846 w 21600"/>
              <a:gd name="T11" fmla="*/ 19649 h 21600"/>
            </a:gdLst>
            <a:ahLst/>
            <a:cxnLst>
              <a:cxn ang="0">
                <a:pos x="T0" y="T1"/>
              </a:cxn>
              <a:cxn ang="0">
                <a:pos x="T2" y="T3"/>
              </a:cxn>
              <a:cxn ang="0">
                <a:pos x="T4" y="T5"/>
              </a:cxn>
              <a:cxn ang="0">
                <a:pos x="T6" y="T7"/>
              </a:cxn>
            </a:cxnLst>
            <a:rect l="T8" t="T9" r="T10" b="T11"/>
            <a:pathLst>
              <a:path w="21600" h="21600" extrusionOk="0">
                <a:moveTo>
                  <a:pt x="10661" y="21600"/>
                </a:moveTo>
                <a:lnTo>
                  <a:pt x="11964" y="21600"/>
                </a:lnTo>
                <a:lnTo>
                  <a:pt x="12969" y="21477"/>
                </a:lnTo>
                <a:lnTo>
                  <a:pt x="13951" y="21379"/>
                </a:lnTo>
                <a:lnTo>
                  <a:pt x="14742" y="21134"/>
                </a:lnTo>
                <a:lnTo>
                  <a:pt x="15575" y="20765"/>
                </a:lnTo>
                <a:lnTo>
                  <a:pt x="16152" y="20520"/>
                </a:lnTo>
                <a:lnTo>
                  <a:pt x="16579" y="20225"/>
                </a:lnTo>
                <a:lnTo>
                  <a:pt x="16942" y="19857"/>
                </a:lnTo>
                <a:lnTo>
                  <a:pt x="17455" y="20520"/>
                </a:lnTo>
                <a:lnTo>
                  <a:pt x="17989" y="21011"/>
                </a:lnTo>
                <a:lnTo>
                  <a:pt x="18459" y="21379"/>
                </a:lnTo>
                <a:lnTo>
                  <a:pt x="19079" y="21477"/>
                </a:lnTo>
                <a:lnTo>
                  <a:pt x="19656" y="21477"/>
                </a:lnTo>
                <a:lnTo>
                  <a:pt x="20275" y="21379"/>
                </a:lnTo>
                <a:lnTo>
                  <a:pt x="20660" y="21011"/>
                </a:lnTo>
                <a:lnTo>
                  <a:pt x="21173" y="20643"/>
                </a:lnTo>
                <a:lnTo>
                  <a:pt x="21386" y="20225"/>
                </a:lnTo>
                <a:lnTo>
                  <a:pt x="21600" y="19636"/>
                </a:lnTo>
                <a:lnTo>
                  <a:pt x="21600" y="19145"/>
                </a:lnTo>
                <a:lnTo>
                  <a:pt x="21600" y="18605"/>
                </a:lnTo>
                <a:lnTo>
                  <a:pt x="21386" y="18115"/>
                </a:lnTo>
                <a:lnTo>
                  <a:pt x="21066" y="17525"/>
                </a:lnTo>
                <a:lnTo>
                  <a:pt x="20660" y="17108"/>
                </a:lnTo>
                <a:lnTo>
                  <a:pt x="20275" y="16740"/>
                </a:lnTo>
                <a:lnTo>
                  <a:pt x="20275" y="10628"/>
                </a:lnTo>
                <a:lnTo>
                  <a:pt x="20275" y="5695"/>
                </a:lnTo>
                <a:lnTo>
                  <a:pt x="20275" y="5105"/>
                </a:lnTo>
                <a:lnTo>
                  <a:pt x="20190" y="4492"/>
                </a:lnTo>
                <a:lnTo>
                  <a:pt x="19976" y="4075"/>
                </a:lnTo>
                <a:lnTo>
                  <a:pt x="19763" y="3485"/>
                </a:lnTo>
                <a:lnTo>
                  <a:pt x="19442" y="2995"/>
                </a:lnTo>
                <a:lnTo>
                  <a:pt x="19079" y="2455"/>
                </a:lnTo>
                <a:lnTo>
                  <a:pt x="18673" y="2086"/>
                </a:lnTo>
                <a:lnTo>
                  <a:pt x="18139" y="1620"/>
                </a:lnTo>
                <a:lnTo>
                  <a:pt x="17562" y="1325"/>
                </a:lnTo>
                <a:lnTo>
                  <a:pt x="16836" y="957"/>
                </a:lnTo>
                <a:lnTo>
                  <a:pt x="16045" y="589"/>
                </a:lnTo>
                <a:lnTo>
                  <a:pt x="15169" y="344"/>
                </a:lnTo>
                <a:lnTo>
                  <a:pt x="14272" y="245"/>
                </a:lnTo>
                <a:lnTo>
                  <a:pt x="13182" y="123"/>
                </a:lnTo>
                <a:lnTo>
                  <a:pt x="12028" y="0"/>
                </a:lnTo>
                <a:lnTo>
                  <a:pt x="10832" y="0"/>
                </a:lnTo>
                <a:lnTo>
                  <a:pt x="9572" y="0"/>
                </a:lnTo>
                <a:lnTo>
                  <a:pt x="8418" y="123"/>
                </a:lnTo>
                <a:lnTo>
                  <a:pt x="7328" y="245"/>
                </a:lnTo>
                <a:lnTo>
                  <a:pt x="6431" y="344"/>
                </a:lnTo>
                <a:lnTo>
                  <a:pt x="5555" y="589"/>
                </a:lnTo>
                <a:lnTo>
                  <a:pt x="4764" y="957"/>
                </a:lnTo>
                <a:lnTo>
                  <a:pt x="4038" y="1325"/>
                </a:lnTo>
                <a:lnTo>
                  <a:pt x="3461" y="1620"/>
                </a:lnTo>
                <a:lnTo>
                  <a:pt x="2927" y="2086"/>
                </a:lnTo>
                <a:lnTo>
                  <a:pt x="2521" y="2455"/>
                </a:lnTo>
                <a:lnTo>
                  <a:pt x="2158" y="2995"/>
                </a:lnTo>
                <a:lnTo>
                  <a:pt x="1837" y="3485"/>
                </a:lnTo>
                <a:lnTo>
                  <a:pt x="1624" y="4075"/>
                </a:lnTo>
                <a:lnTo>
                  <a:pt x="1410" y="4492"/>
                </a:lnTo>
                <a:lnTo>
                  <a:pt x="1303" y="5105"/>
                </a:lnTo>
                <a:lnTo>
                  <a:pt x="1303" y="5695"/>
                </a:lnTo>
                <a:lnTo>
                  <a:pt x="1303" y="10874"/>
                </a:lnTo>
                <a:lnTo>
                  <a:pt x="1303" y="16740"/>
                </a:lnTo>
                <a:lnTo>
                  <a:pt x="940" y="17108"/>
                </a:lnTo>
                <a:lnTo>
                  <a:pt x="534" y="17525"/>
                </a:lnTo>
                <a:lnTo>
                  <a:pt x="214" y="18115"/>
                </a:lnTo>
                <a:lnTo>
                  <a:pt x="0" y="18605"/>
                </a:lnTo>
                <a:lnTo>
                  <a:pt x="0" y="19145"/>
                </a:lnTo>
                <a:lnTo>
                  <a:pt x="0" y="19636"/>
                </a:lnTo>
                <a:lnTo>
                  <a:pt x="214" y="20225"/>
                </a:lnTo>
                <a:lnTo>
                  <a:pt x="427" y="20643"/>
                </a:lnTo>
                <a:lnTo>
                  <a:pt x="833" y="21011"/>
                </a:lnTo>
                <a:lnTo>
                  <a:pt x="1303" y="21379"/>
                </a:lnTo>
                <a:lnTo>
                  <a:pt x="1944" y="21477"/>
                </a:lnTo>
                <a:lnTo>
                  <a:pt x="2521" y="21477"/>
                </a:lnTo>
                <a:lnTo>
                  <a:pt x="3141" y="21379"/>
                </a:lnTo>
                <a:lnTo>
                  <a:pt x="3611" y="21011"/>
                </a:lnTo>
                <a:lnTo>
                  <a:pt x="4145" y="20520"/>
                </a:lnTo>
                <a:lnTo>
                  <a:pt x="4658" y="19857"/>
                </a:lnTo>
                <a:lnTo>
                  <a:pt x="4914" y="20225"/>
                </a:lnTo>
                <a:lnTo>
                  <a:pt x="5448" y="20520"/>
                </a:lnTo>
                <a:lnTo>
                  <a:pt x="6025" y="20765"/>
                </a:lnTo>
                <a:lnTo>
                  <a:pt x="6751" y="21134"/>
                </a:lnTo>
                <a:lnTo>
                  <a:pt x="7542" y="21379"/>
                </a:lnTo>
                <a:lnTo>
                  <a:pt x="8418" y="21477"/>
                </a:lnTo>
                <a:lnTo>
                  <a:pt x="9465" y="21600"/>
                </a:lnTo>
                <a:lnTo>
                  <a:pt x="10661" y="21600"/>
                </a:lnTo>
                <a:close/>
              </a:path>
              <a:path w="21600" h="21600" extrusionOk="0">
                <a:moveTo>
                  <a:pt x="17049" y="19857"/>
                </a:moveTo>
                <a:lnTo>
                  <a:pt x="17049" y="19268"/>
                </a:lnTo>
                <a:lnTo>
                  <a:pt x="17049" y="18016"/>
                </a:lnTo>
                <a:lnTo>
                  <a:pt x="17049" y="16274"/>
                </a:lnTo>
                <a:lnTo>
                  <a:pt x="17049" y="14114"/>
                </a:lnTo>
                <a:lnTo>
                  <a:pt x="17049" y="11880"/>
                </a:lnTo>
                <a:lnTo>
                  <a:pt x="17049" y="9843"/>
                </a:lnTo>
                <a:lnTo>
                  <a:pt x="17049" y="8100"/>
                </a:lnTo>
                <a:lnTo>
                  <a:pt x="17049" y="7069"/>
                </a:lnTo>
                <a:lnTo>
                  <a:pt x="16942" y="6725"/>
                </a:lnTo>
                <a:lnTo>
                  <a:pt x="16836" y="6357"/>
                </a:lnTo>
                <a:lnTo>
                  <a:pt x="16686" y="6112"/>
                </a:lnTo>
                <a:lnTo>
                  <a:pt x="16472" y="5768"/>
                </a:lnTo>
                <a:lnTo>
                  <a:pt x="15746" y="5351"/>
                </a:lnTo>
                <a:lnTo>
                  <a:pt x="14849" y="4983"/>
                </a:lnTo>
                <a:lnTo>
                  <a:pt x="13951" y="4615"/>
                </a:lnTo>
                <a:lnTo>
                  <a:pt x="12862" y="4369"/>
                </a:lnTo>
                <a:lnTo>
                  <a:pt x="11879" y="4271"/>
                </a:lnTo>
                <a:lnTo>
                  <a:pt x="10832" y="4197"/>
                </a:lnTo>
                <a:lnTo>
                  <a:pt x="9828" y="4271"/>
                </a:lnTo>
                <a:lnTo>
                  <a:pt x="8845" y="4369"/>
                </a:lnTo>
                <a:lnTo>
                  <a:pt x="7734" y="4615"/>
                </a:lnTo>
                <a:lnTo>
                  <a:pt x="6751" y="4983"/>
                </a:lnTo>
                <a:lnTo>
                  <a:pt x="5961" y="5351"/>
                </a:lnTo>
                <a:lnTo>
                  <a:pt x="5234" y="5768"/>
                </a:lnTo>
                <a:lnTo>
                  <a:pt x="4914" y="6112"/>
                </a:lnTo>
                <a:lnTo>
                  <a:pt x="4764" y="6357"/>
                </a:lnTo>
                <a:lnTo>
                  <a:pt x="4658" y="6725"/>
                </a:lnTo>
                <a:lnTo>
                  <a:pt x="4658" y="7069"/>
                </a:lnTo>
                <a:lnTo>
                  <a:pt x="4658" y="8100"/>
                </a:lnTo>
                <a:lnTo>
                  <a:pt x="4658" y="9843"/>
                </a:lnTo>
                <a:lnTo>
                  <a:pt x="4658" y="11880"/>
                </a:lnTo>
                <a:lnTo>
                  <a:pt x="4658" y="14114"/>
                </a:lnTo>
                <a:lnTo>
                  <a:pt x="4658" y="16274"/>
                </a:lnTo>
                <a:lnTo>
                  <a:pt x="4658" y="18016"/>
                </a:lnTo>
                <a:lnTo>
                  <a:pt x="4658" y="19268"/>
                </a:lnTo>
                <a:lnTo>
                  <a:pt x="4658" y="19857"/>
                </a:lnTo>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GB">
              <a:latin typeface="+mn-lt"/>
              <a:cs typeface="+mn-cs"/>
            </a:endParaRPr>
          </a:p>
        </p:txBody>
      </p:sp>
      <p:pic>
        <p:nvPicPr>
          <p:cNvPr id="44037" name="Picture 7" descr="C:\Dokumente und Einstellungen\Heinz\Lokale Einstellungen\Temporary Internet Files\Content.IE5\M8URQMQI\MC900432618[1].png"/>
          <p:cNvPicPr>
            <a:picLocks noChangeAspect="1" noChangeArrowheads="1"/>
          </p:cNvPicPr>
          <p:nvPr/>
        </p:nvPicPr>
        <p:blipFill>
          <a:blip r:embed="rId2" cstate="print"/>
          <a:srcRect/>
          <a:stretch>
            <a:fillRect/>
          </a:stretch>
        </p:blipFill>
        <p:spPr bwMode="auto">
          <a:xfrm>
            <a:off x="4427538" y="3284538"/>
            <a:ext cx="1828800" cy="1828800"/>
          </a:xfrm>
          <a:prstGeom prst="rect">
            <a:avLst/>
          </a:prstGeom>
          <a:noFill/>
          <a:ln w="9525">
            <a:noFill/>
            <a:miter lim="800000"/>
            <a:headEnd/>
            <a:tailEnd/>
          </a:ln>
        </p:spPr>
      </p:pic>
      <p:pic>
        <p:nvPicPr>
          <p:cNvPr id="44038" name="Picture 8" descr="C:\Dokumente und Einstellungen\Heinz\Lokale Einstellungen\Temporary Internet Files\Content.IE5\M8URQMQI\MC900432618[1].png"/>
          <p:cNvPicPr>
            <a:picLocks noChangeAspect="1" noChangeArrowheads="1"/>
          </p:cNvPicPr>
          <p:nvPr/>
        </p:nvPicPr>
        <p:blipFill>
          <a:blip r:embed="rId3" cstate="print"/>
          <a:srcRect/>
          <a:stretch>
            <a:fillRect/>
          </a:stretch>
        </p:blipFill>
        <p:spPr bwMode="auto">
          <a:xfrm>
            <a:off x="2771775" y="3284538"/>
            <a:ext cx="18288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Inhaltsplatzhalter 2"/>
          <p:cNvSpPr>
            <a:spLocks noGrp="1"/>
          </p:cNvSpPr>
          <p:nvPr>
            <p:ph idx="1"/>
          </p:nvPr>
        </p:nvSpPr>
        <p:spPr/>
        <p:txBody>
          <a:bodyPr/>
          <a:lstStyle/>
          <a:p>
            <a:pPr>
              <a:buFontTx/>
              <a:buNone/>
            </a:pPr>
            <a:endParaRPr lang="en-GB" smtClean="0"/>
          </a:p>
        </p:txBody>
      </p:sp>
      <p:sp>
        <p:nvSpPr>
          <p:cNvPr id="2050" name="chair3"/>
          <p:cNvSpPr>
            <a:spLocks noEditPoints="1" noChangeArrowheads="1"/>
          </p:cNvSpPr>
          <p:nvPr/>
        </p:nvSpPr>
        <p:spPr bwMode="auto">
          <a:xfrm rot="19110472">
            <a:off x="1173163" y="2457450"/>
            <a:ext cx="2520950" cy="1778000"/>
          </a:xfrm>
          <a:custGeom>
            <a:avLst/>
            <a:gdLst>
              <a:gd name="T0" fmla="*/ 10800 w 21600"/>
              <a:gd name="T1" fmla="*/ 0 h 21600"/>
              <a:gd name="T2" fmla="*/ 20275 w 21600"/>
              <a:gd name="T3" fmla="*/ 10800 h 21600"/>
              <a:gd name="T4" fmla="*/ 10800 w 21600"/>
              <a:gd name="T5" fmla="*/ 21600 h 21600"/>
              <a:gd name="T6" fmla="*/ 1303 w 21600"/>
              <a:gd name="T7" fmla="*/ 10800 h 21600"/>
              <a:gd name="T8" fmla="*/ 4828 w 21600"/>
              <a:gd name="T9" fmla="*/ 6639 h 21600"/>
              <a:gd name="T10" fmla="*/ 16846 w 21600"/>
              <a:gd name="T11" fmla="*/ 19649 h 21600"/>
            </a:gdLst>
            <a:ahLst/>
            <a:cxnLst>
              <a:cxn ang="0">
                <a:pos x="T0" y="T1"/>
              </a:cxn>
              <a:cxn ang="0">
                <a:pos x="T2" y="T3"/>
              </a:cxn>
              <a:cxn ang="0">
                <a:pos x="T4" y="T5"/>
              </a:cxn>
              <a:cxn ang="0">
                <a:pos x="T6" y="T7"/>
              </a:cxn>
            </a:cxnLst>
            <a:rect l="T8" t="T9" r="T10" b="T11"/>
            <a:pathLst>
              <a:path w="21600" h="21600" extrusionOk="0">
                <a:moveTo>
                  <a:pt x="10661" y="21600"/>
                </a:moveTo>
                <a:lnTo>
                  <a:pt x="11964" y="21600"/>
                </a:lnTo>
                <a:lnTo>
                  <a:pt x="12969" y="21477"/>
                </a:lnTo>
                <a:lnTo>
                  <a:pt x="13951" y="21379"/>
                </a:lnTo>
                <a:lnTo>
                  <a:pt x="14742" y="21134"/>
                </a:lnTo>
                <a:lnTo>
                  <a:pt x="15575" y="20765"/>
                </a:lnTo>
                <a:lnTo>
                  <a:pt x="16152" y="20520"/>
                </a:lnTo>
                <a:lnTo>
                  <a:pt x="16579" y="20225"/>
                </a:lnTo>
                <a:lnTo>
                  <a:pt x="16942" y="19857"/>
                </a:lnTo>
                <a:lnTo>
                  <a:pt x="17455" y="20520"/>
                </a:lnTo>
                <a:lnTo>
                  <a:pt x="17989" y="21011"/>
                </a:lnTo>
                <a:lnTo>
                  <a:pt x="18459" y="21379"/>
                </a:lnTo>
                <a:lnTo>
                  <a:pt x="19079" y="21477"/>
                </a:lnTo>
                <a:lnTo>
                  <a:pt x="19656" y="21477"/>
                </a:lnTo>
                <a:lnTo>
                  <a:pt x="20275" y="21379"/>
                </a:lnTo>
                <a:lnTo>
                  <a:pt x="20660" y="21011"/>
                </a:lnTo>
                <a:lnTo>
                  <a:pt x="21173" y="20643"/>
                </a:lnTo>
                <a:lnTo>
                  <a:pt x="21386" y="20225"/>
                </a:lnTo>
                <a:lnTo>
                  <a:pt x="21600" y="19636"/>
                </a:lnTo>
                <a:lnTo>
                  <a:pt x="21600" y="19145"/>
                </a:lnTo>
                <a:lnTo>
                  <a:pt x="21600" y="18605"/>
                </a:lnTo>
                <a:lnTo>
                  <a:pt x="21386" y="18115"/>
                </a:lnTo>
                <a:lnTo>
                  <a:pt x="21066" y="17525"/>
                </a:lnTo>
                <a:lnTo>
                  <a:pt x="20660" y="17108"/>
                </a:lnTo>
                <a:lnTo>
                  <a:pt x="20275" y="16740"/>
                </a:lnTo>
                <a:lnTo>
                  <a:pt x="20275" y="10628"/>
                </a:lnTo>
                <a:lnTo>
                  <a:pt x="20275" y="5695"/>
                </a:lnTo>
                <a:lnTo>
                  <a:pt x="20275" y="5105"/>
                </a:lnTo>
                <a:lnTo>
                  <a:pt x="20190" y="4492"/>
                </a:lnTo>
                <a:lnTo>
                  <a:pt x="19976" y="4075"/>
                </a:lnTo>
                <a:lnTo>
                  <a:pt x="19763" y="3485"/>
                </a:lnTo>
                <a:lnTo>
                  <a:pt x="19442" y="2995"/>
                </a:lnTo>
                <a:lnTo>
                  <a:pt x="19079" y="2455"/>
                </a:lnTo>
                <a:lnTo>
                  <a:pt x="18673" y="2086"/>
                </a:lnTo>
                <a:lnTo>
                  <a:pt x="18139" y="1620"/>
                </a:lnTo>
                <a:lnTo>
                  <a:pt x="17562" y="1325"/>
                </a:lnTo>
                <a:lnTo>
                  <a:pt x="16836" y="957"/>
                </a:lnTo>
                <a:lnTo>
                  <a:pt x="16045" y="589"/>
                </a:lnTo>
                <a:lnTo>
                  <a:pt x="15169" y="344"/>
                </a:lnTo>
                <a:lnTo>
                  <a:pt x="14272" y="245"/>
                </a:lnTo>
                <a:lnTo>
                  <a:pt x="13182" y="123"/>
                </a:lnTo>
                <a:lnTo>
                  <a:pt x="12028" y="0"/>
                </a:lnTo>
                <a:lnTo>
                  <a:pt x="10832" y="0"/>
                </a:lnTo>
                <a:lnTo>
                  <a:pt x="9572" y="0"/>
                </a:lnTo>
                <a:lnTo>
                  <a:pt x="8418" y="123"/>
                </a:lnTo>
                <a:lnTo>
                  <a:pt x="7328" y="245"/>
                </a:lnTo>
                <a:lnTo>
                  <a:pt x="6431" y="344"/>
                </a:lnTo>
                <a:lnTo>
                  <a:pt x="5555" y="589"/>
                </a:lnTo>
                <a:lnTo>
                  <a:pt x="4764" y="957"/>
                </a:lnTo>
                <a:lnTo>
                  <a:pt x="4038" y="1325"/>
                </a:lnTo>
                <a:lnTo>
                  <a:pt x="3461" y="1620"/>
                </a:lnTo>
                <a:lnTo>
                  <a:pt x="2927" y="2086"/>
                </a:lnTo>
                <a:lnTo>
                  <a:pt x="2521" y="2455"/>
                </a:lnTo>
                <a:lnTo>
                  <a:pt x="2158" y="2995"/>
                </a:lnTo>
                <a:lnTo>
                  <a:pt x="1837" y="3485"/>
                </a:lnTo>
                <a:lnTo>
                  <a:pt x="1624" y="4075"/>
                </a:lnTo>
                <a:lnTo>
                  <a:pt x="1410" y="4492"/>
                </a:lnTo>
                <a:lnTo>
                  <a:pt x="1303" y="5105"/>
                </a:lnTo>
                <a:lnTo>
                  <a:pt x="1303" y="5695"/>
                </a:lnTo>
                <a:lnTo>
                  <a:pt x="1303" y="10874"/>
                </a:lnTo>
                <a:lnTo>
                  <a:pt x="1303" y="16740"/>
                </a:lnTo>
                <a:lnTo>
                  <a:pt x="940" y="17108"/>
                </a:lnTo>
                <a:lnTo>
                  <a:pt x="534" y="17525"/>
                </a:lnTo>
                <a:lnTo>
                  <a:pt x="214" y="18115"/>
                </a:lnTo>
                <a:lnTo>
                  <a:pt x="0" y="18605"/>
                </a:lnTo>
                <a:lnTo>
                  <a:pt x="0" y="19145"/>
                </a:lnTo>
                <a:lnTo>
                  <a:pt x="0" y="19636"/>
                </a:lnTo>
                <a:lnTo>
                  <a:pt x="214" y="20225"/>
                </a:lnTo>
                <a:lnTo>
                  <a:pt x="427" y="20643"/>
                </a:lnTo>
                <a:lnTo>
                  <a:pt x="833" y="21011"/>
                </a:lnTo>
                <a:lnTo>
                  <a:pt x="1303" y="21379"/>
                </a:lnTo>
                <a:lnTo>
                  <a:pt x="1944" y="21477"/>
                </a:lnTo>
                <a:lnTo>
                  <a:pt x="2521" y="21477"/>
                </a:lnTo>
                <a:lnTo>
                  <a:pt x="3141" y="21379"/>
                </a:lnTo>
                <a:lnTo>
                  <a:pt x="3611" y="21011"/>
                </a:lnTo>
                <a:lnTo>
                  <a:pt x="4145" y="20520"/>
                </a:lnTo>
                <a:lnTo>
                  <a:pt x="4658" y="19857"/>
                </a:lnTo>
                <a:lnTo>
                  <a:pt x="4914" y="20225"/>
                </a:lnTo>
                <a:lnTo>
                  <a:pt x="5448" y="20520"/>
                </a:lnTo>
                <a:lnTo>
                  <a:pt x="6025" y="20765"/>
                </a:lnTo>
                <a:lnTo>
                  <a:pt x="6751" y="21134"/>
                </a:lnTo>
                <a:lnTo>
                  <a:pt x="7542" y="21379"/>
                </a:lnTo>
                <a:lnTo>
                  <a:pt x="8418" y="21477"/>
                </a:lnTo>
                <a:lnTo>
                  <a:pt x="9465" y="21600"/>
                </a:lnTo>
                <a:lnTo>
                  <a:pt x="10661" y="21600"/>
                </a:lnTo>
                <a:close/>
              </a:path>
              <a:path w="21600" h="21600" extrusionOk="0">
                <a:moveTo>
                  <a:pt x="17049" y="19857"/>
                </a:moveTo>
                <a:lnTo>
                  <a:pt x="17049" y="19268"/>
                </a:lnTo>
                <a:lnTo>
                  <a:pt x="17049" y="18016"/>
                </a:lnTo>
                <a:lnTo>
                  <a:pt x="17049" y="16274"/>
                </a:lnTo>
                <a:lnTo>
                  <a:pt x="17049" y="14114"/>
                </a:lnTo>
                <a:lnTo>
                  <a:pt x="17049" y="11880"/>
                </a:lnTo>
                <a:lnTo>
                  <a:pt x="17049" y="9843"/>
                </a:lnTo>
                <a:lnTo>
                  <a:pt x="17049" y="8100"/>
                </a:lnTo>
                <a:lnTo>
                  <a:pt x="17049" y="7069"/>
                </a:lnTo>
                <a:lnTo>
                  <a:pt x="16942" y="6725"/>
                </a:lnTo>
                <a:lnTo>
                  <a:pt x="16836" y="6357"/>
                </a:lnTo>
                <a:lnTo>
                  <a:pt x="16686" y="6112"/>
                </a:lnTo>
                <a:lnTo>
                  <a:pt x="16472" y="5768"/>
                </a:lnTo>
                <a:lnTo>
                  <a:pt x="15746" y="5351"/>
                </a:lnTo>
                <a:lnTo>
                  <a:pt x="14849" y="4983"/>
                </a:lnTo>
                <a:lnTo>
                  <a:pt x="13951" y="4615"/>
                </a:lnTo>
                <a:lnTo>
                  <a:pt x="12862" y="4369"/>
                </a:lnTo>
                <a:lnTo>
                  <a:pt x="11879" y="4271"/>
                </a:lnTo>
                <a:lnTo>
                  <a:pt x="10832" y="4197"/>
                </a:lnTo>
                <a:lnTo>
                  <a:pt x="9828" y="4271"/>
                </a:lnTo>
                <a:lnTo>
                  <a:pt x="8845" y="4369"/>
                </a:lnTo>
                <a:lnTo>
                  <a:pt x="7734" y="4615"/>
                </a:lnTo>
                <a:lnTo>
                  <a:pt x="6751" y="4983"/>
                </a:lnTo>
                <a:lnTo>
                  <a:pt x="5961" y="5351"/>
                </a:lnTo>
                <a:lnTo>
                  <a:pt x="5234" y="5768"/>
                </a:lnTo>
                <a:lnTo>
                  <a:pt x="4914" y="6112"/>
                </a:lnTo>
                <a:lnTo>
                  <a:pt x="4764" y="6357"/>
                </a:lnTo>
                <a:lnTo>
                  <a:pt x="4658" y="6725"/>
                </a:lnTo>
                <a:lnTo>
                  <a:pt x="4658" y="7069"/>
                </a:lnTo>
                <a:lnTo>
                  <a:pt x="4658" y="8100"/>
                </a:lnTo>
                <a:lnTo>
                  <a:pt x="4658" y="9843"/>
                </a:lnTo>
                <a:lnTo>
                  <a:pt x="4658" y="11880"/>
                </a:lnTo>
                <a:lnTo>
                  <a:pt x="4658" y="14114"/>
                </a:lnTo>
                <a:lnTo>
                  <a:pt x="4658" y="16274"/>
                </a:lnTo>
                <a:lnTo>
                  <a:pt x="4658" y="18016"/>
                </a:lnTo>
                <a:lnTo>
                  <a:pt x="4658" y="19268"/>
                </a:lnTo>
                <a:lnTo>
                  <a:pt x="4658" y="19857"/>
                </a:lnTo>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GB">
              <a:latin typeface="+mn-lt"/>
              <a:cs typeface="+mn-cs"/>
            </a:endParaRPr>
          </a:p>
        </p:txBody>
      </p:sp>
      <p:sp>
        <p:nvSpPr>
          <p:cNvPr id="2051" name="chair3"/>
          <p:cNvSpPr>
            <a:spLocks noEditPoints="1" noChangeArrowheads="1"/>
          </p:cNvSpPr>
          <p:nvPr/>
        </p:nvSpPr>
        <p:spPr bwMode="auto">
          <a:xfrm rot="7760831">
            <a:off x="4664075" y="3051175"/>
            <a:ext cx="2471738" cy="1779588"/>
          </a:xfrm>
          <a:custGeom>
            <a:avLst/>
            <a:gdLst>
              <a:gd name="T0" fmla="*/ 10800 w 21600"/>
              <a:gd name="T1" fmla="*/ 0 h 21600"/>
              <a:gd name="T2" fmla="*/ 20275 w 21600"/>
              <a:gd name="T3" fmla="*/ 10800 h 21600"/>
              <a:gd name="T4" fmla="*/ 10800 w 21600"/>
              <a:gd name="T5" fmla="*/ 21600 h 21600"/>
              <a:gd name="T6" fmla="*/ 1303 w 21600"/>
              <a:gd name="T7" fmla="*/ 10800 h 21600"/>
              <a:gd name="T8" fmla="*/ 4828 w 21600"/>
              <a:gd name="T9" fmla="*/ 6639 h 21600"/>
              <a:gd name="T10" fmla="*/ 16846 w 21600"/>
              <a:gd name="T11" fmla="*/ 19649 h 21600"/>
            </a:gdLst>
            <a:ahLst/>
            <a:cxnLst>
              <a:cxn ang="0">
                <a:pos x="T0" y="T1"/>
              </a:cxn>
              <a:cxn ang="0">
                <a:pos x="T2" y="T3"/>
              </a:cxn>
              <a:cxn ang="0">
                <a:pos x="T4" y="T5"/>
              </a:cxn>
              <a:cxn ang="0">
                <a:pos x="T6" y="T7"/>
              </a:cxn>
            </a:cxnLst>
            <a:rect l="T8" t="T9" r="T10" b="T11"/>
            <a:pathLst>
              <a:path w="21600" h="21600" extrusionOk="0">
                <a:moveTo>
                  <a:pt x="10661" y="21600"/>
                </a:moveTo>
                <a:lnTo>
                  <a:pt x="11964" y="21600"/>
                </a:lnTo>
                <a:lnTo>
                  <a:pt x="12969" y="21477"/>
                </a:lnTo>
                <a:lnTo>
                  <a:pt x="13951" y="21379"/>
                </a:lnTo>
                <a:lnTo>
                  <a:pt x="14742" y="21134"/>
                </a:lnTo>
                <a:lnTo>
                  <a:pt x="15575" y="20765"/>
                </a:lnTo>
                <a:lnTo>
                  <a:pt x="16152" y="20520"/>
                </a:lnTo>
                <a:lnTo>
                  <a:pt x="16579" y="20225"/>
                </a:lnTo>
                <a:lnTo>
                  <a:pt x="16942" y="19857"/>
                </a:lnTo>
                <a:lnTo>
                  <a:pt x="17455" y="20520"/>
                </a:lnTo>
                <a:lnTo>
                  <a:pt x="17989" y="21011"/>
                </a:lnTo>
                <a:lnTo>
                  <a:pt x="18459" y="21379"/>
                </a:lnTo>
                <a:lnTo>
                  <a:pt x="19079" y="21477"/>
                </a:lnTo>
                <a:lnTo>
                  <a:pt x="19656" y="21477"/>
                </a:lnTo>
                <a:lnTo>
                  <a:pt x="20275" y="21379"/>
                </a:lnTo>
                <a:lnTo>
                  <a:pt x="20660" y="21011"/>
                </a:lnTo>
                <a:lnTo>
                  <a:pt x="21173" y="20643"/>
                </a:lnTo>
                <a:lnTo>
                  <a:pt x="21386" y="20225"/>
                </a:lnTo>
                <a:lnTo>
                  <a:pt x="21600" y="19636"/>
                </a:lnTo>
                <a:lnTo>
                  <a:pt x="21600" y="19145"/>
                </a:lnTo>
                <a:lnTo>
                  <a:pt x="21600" y="18605"/>
                </a:lnTo>
                <a:lnTo>
                  <a:pt x="21386" y="18115"/>
                </a:lnTo>
                <a:lnTo>
                  <a:pt x="21066" y="17525"/>
                </a:lnTo>
                <a:lnTo>
                  <a:pt x="20660" y="17108"/>
                </a:lnTo>
                <a:lnTo>
                  <a:pt x="20275" y="16740"/>
                </a:lnTo>
                <a:lnTo>
                  <a:pt x="20275" y="10628"/>
                </a:lnTo>
                <a:lnTo>
                  <a:pt x="20275" y="5695"/>
                </a:lnTo>
                <a:lnTo>
                  <a:pt x="20275" y="5105"/>
                </a:lnTo>
                <a:lnTo>
                  <a:pt x="20190" y="4492"/>
                </a:lnTo>
                <a:lnTo>
                  <a:pt x="19976" y="4075"/>
                </a:lnTo>
                <a:lnTo>
                  <a:pt x="19763" y="3485"/>
                </a:lnTo>
                <a:lnTo>
                  <a:pt x="19442" y="2995"/>
                </a:lnTo>
                <a:lnTo>
                  <a:pt x="19079" y="2455"/>
                </a:lnTo>
                <a:lnTo>
                  <a:pt x="18673" y="2086"/>
                </a:lnTo>
                <a:lnTo>
                  <a:pt x="18139" y="1620"/>
                </a:lnTo>
                <a:lnTo>
                  <a:pt x="17562" y="1325"/>
                </a:lnTo>
                <a:lnTo>
                  <a:pt x="16836" y="957"/>
                </a:lnTo>
                <a:lnTo>
                  <a:pt x="16045" y="589"/>
                </a:lnTo>
                <a:lnTo>
                  <a:pt x="15169" y="344"/>
                </a:lnTo>
                <a:lnTo>
                  <a:pt x="14272" y="245"/>
                </a:lnTo>
                <a:lnTo>
                  <a:pt x="13182" y="123"/>
                </a:lnTo>
                <a:lnTo>
                  <a:pt x="12028" y="0"/>
                </a:lnTo>
                <a:lnTo>
                  <a:pt x="10832" y="0"/>
                </a:lnTo>
                <a:lnTo>
                  <a:pt x="9572" y="0"/>
                </a:lnTo>
                <a:lnTo>
                  <a:pt x="8418" y="123"/>
                </a:lnTo>
                <a:lnTo>
                  <a:pt x="7328" y="245"/>
                </a:lnTo>
                <a:lnTo>
                  <a:pt x="6431" y="344"/>
                </a:lnTo>
                <a:lnTo>
                  <a:pt x="5555" y="589"/>
                </a:lnTo>
                <a:lnTo>
                  <a:pt x="4764" y="957"/>
                </a:lnTo>
                <a:lnTo>
                  <a:pt x="4038" y="1325"/>
                </a:lnTo>
                <a:lnTo>
                  <a:pt x="3461" y="1620"/>
                </a:lnTo>
                <a:lnTo>
                  <a:pt x="2927" y="2086"/>
                </a:lnTo>
                <a:lnTo>
                  <a:pt x="2521" y="2455"/>
                </a:lnTo>
                <a:lnTo>
                  <a:pt x="2158" y="2995"/>
                </a:lnTo>
                <a:lnTo>
                  <a:pt x="1837" y="3485"/>
                </a:lnTo>
                <a:lnTo>
                  <a:pt x="1624" y="4075"/>
                </a:lnTo>
                <a:lnTo>
                  <a:pt x="1410" y="4492"/>
                </a:lnTo>
                <a:lnTo>
                  <a:pt x="1303" y="5105"/>
                </a:lnTo>
                <a:lnTo>
                  <a:pt x="1303" y="5695"/>
                </a:lnTo>
                <a:lnTo>
                  <a:pt x="1303" y="10874"/>
                </a:lnTo>
                <a:lnTo>
                  <a:pt x="1303" y="16740"/>
                </a:lnTo>
                <a:lnTo>
                  <a:pt x="940" y="17108"/>
                </a:lnTo>
                <a:lnTo>
                  <a:pt x="534" y="17525"/>
                </a:lnTo>
                <a:lnTo>
                  <a:pt x="214" y="18115"/>
                </a:lnTo>
                <a:lnTo>
                  <a:pt x="0" y="18605"/>
                </a:lnTo>
                <a:lnTo>
                  <a:pt x="0" y="19145"/>
                </a:lnTo>
                <a:lnTo>
                  <a:pt x="0" y="19636"/>
                </a:lnTo>
                <a:lnTo>
                  <a:pt x="214" y="20225"/>
                </a:lnTo>
                <a:lnTo>
                  <a:pt x="427" y="20643"/>
                </a:lnTo>
                <a:lnTo>
                  <a:pt x="833" y="21011"/>
                </a:lnTo>
                <a:lnTo>
                  <a:pt x="1303" y="21379"/>
                </a:lnTo>
                <a:lnTo>
                  <a:pt x="1944" y="21477"/>
                </a:lnTo>
                <a:lnTo>
                  <a:pt x="2521" y="21477"/>
                </a:lnTo>
                <a:lnTo>
                  <a:pt x="3141" y="21379"/>
                </a:lnTo>
                <a:lnTo>
                  <a:pt x="3611" y="21011"/>
                </a:lnTo>
                <a:lnTo>
                  <a:pt x="4145" y="20520"/>
                </a:lnTo>
                <a:lnTo>
                  <a:pt x="4658" y="19857"/>
                </a:lnTo>
                <a:lnTo>
                  <a:pt x="4914" y="20225"/>
                </a:lnTo>
                <a:lnTo>
                  <a:pt x="5448" y="20520"/>
                </a:lnTo>
                <a:lnTo>
                  <a:pt x="6025" y="20765"/>
                </a:lnTo>
                <a:lnTo>
                  <a:pt x="6751" y="21134"/>
                </a:lnTo>
                <a:lnTo>
                  <a:pt x="7542" y="21379"/>
                </a:lnTo>
                <a:lnTo>
                  <a:pt x="8418" y="21477"/>
                </a:lnTo>
                <a:lnTo>
                  <a:pt x="9465" y="21600"/>
                </a:lnTo>
                <a:lnTo>
                  <a:pt x="10661" y="21600"/>
                </a:lnTo>
                <a:close/>
              </a:path>
              <a:path w="21600" h="21600" extrusionOk="0">
                <a:moveTo>
                  <a:pt x="17049" y="19857"/>
                </a:moveTo>
                <a:lnTo>
                  <a:pt x="17049" y="19268"/>
                </a:lnTo>
                <a:lnTo>
                  <a:pt x="17049" y="18016"/>
                </a:lnTo>
                <a:lnTo>
                  <a:pt x="17049" y="16274"/>
                </a:lnTo>
                <a:lnTo>
                  <a:pt x="17049" y="14114"/>
                </a:lnTo>
                <a:lnTo>
                  <a:pt x="17049" y="11880"/>
                </a:lnTo>
                <a:lnTo>
                  <a:pt x="17049" y="9843"/>
                </a:lnTo>
                <a:lnTo>
                  <a:pt x="17049" y="8100"/>
                </a:lnTo>
                <a:lnTo>
                  <a:pt x="17049" y="7069"/>
                </a:lnTo>
                <a:lnTo>
                  <a:pt x="16942" y="6725"/>
                </a:lnTo>
                <a:lnTo>
                  <a:pt x="16836" y="6357"/>
                </a:lnTo>
                <a:lnTo>
                  <a:pt x="16686" y="6112"/>
                </a:lnTo>
                <a:lnTo>
                  <a:pt x="16472" y="5768"/>
                </a:lnTo>
                <a:lnTo>
                  <a:pt x="15746" y="5351"/>
                </a:lnTo>
                <a:lnTo>
                  <a:pt x="14849" y="4983"/>
                </a:lnTo>
                <a:lnTo>
                  <a:pt x="13951" y="4615"/>
                </a:lnTo>
                <a:lnTo>
                  <a:pt x="12862" y="4369"/>
                </a:lnTo>
                <a:lnTo>
                  <a:pt x="11879" y="4271"/>
                </a:lnTo>
                <a:lnTo>
                  <a:pt x="10832" y="4197"/>
                </a:lnTo>
                <a:lnTo>
                  <a:pt x="9828" y="4271"/>
                </a:lnTo>
                <a:lnTo>
                  <a:pt x="8845" y="4369"/>
                </a:lnTo>
                <a:lnTo>
                  <a:pt x="7734" y="4615"/>
                </a:lnTo>
                <a:lnTo>
                  <a:pt x="6751" y="4983"/>
                </a:lnTo>
                <a:lnTo>
                  <a:pt x="5961" y="5351"/>
                </a:lnTo>
                <a:lnTo>
                  <a:pt x="5234" y="5768"/>
                </a:lnTo>
                <a:lnTo>
                  <a:pt x="4914" y="6112"/>
                </a:lnTo>
                <a:lnTo>
                  <a:pt x="4764" y="6357"/>
                </a:lnTo>
                <a:lnTo>
                  <a:pt x="4658" y="6725"/>
                </a:lnTo>
                <a:lnTo>
                  <a:pt x="4658" y="7069"/>
                </a:lnTo>
                <a:lnTo>
                  <a:pt x="4658" y="8100"/>
                </a:lnTo>
                <a:lnTo>
                  <a:pt x="4658" y="9843"/>
                </a:lnTo>
                <a:lnTo>
                  <a:pt x="4658" y="11880"/>
                </a:lnTo>
                <a:lnTo>
                  <a:pt x="4658" y="14114"/>
                </a:lnTo>
                <a:lnTo>
                  <a:pt x="4658" y="16274"/>
                </a:lnTo>
                <a:lnTo>
                  <a:pt x="4658" y="18016"/>
                </a:lnTo>
                <a:lnTo>
                  <a:pt x="4658" y="19268"/>
                </a:lnTo>
                <a:lnTo>
                  <a:pt x="4658" y="19857"/>
                </a:lnTo>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GB">
              <a:latin typeface="+mn-lt"/>
              <a:cs typeface="+mn-cs"/>
            </a:endParaRPr>
          </a:p>
        </p:txBody>
      </p:sp>
      <p:pic>
        <p:nvPicPr>
          <p:cNvPr id="45061" name="Picture 4" descr="C:\Dokumente und Einstellungen\Heinz\Lokale Einstellungen\Temporary Internet Files\Content.IE5\M8URQMQI\MC900432618[1].png"/>
          <p:cNvPicPr>
            <a:picLocks noChangeAspect="1" noChangeArrowheads="1"/>
          </p:cNvPicPr>
          <p:nvPr/>
        </p:nvPicPr>
        <p:blipFill>
          <a:blip r:embed="rId2" cstate="print"/>
          <a:srcRect/>
          <a:stretch>
            <a:fillRect/>
          </a:stretch>
        </p:blipFill>
        <p:spPr bwMode="auto">
          <a:xfrm rot="-8266999">
            <a:off x="4013200" y="2149475"/>
            <a:ext cx="1828800" cy="1828800"/>
          </a:xfrm>
          <a:prstGeom prst="rect">
            <a:avLst/>
          </a:prstGeom>
          <a:noFill/>
          <a:ln w="9525">
            <a:noFill/>
            <a:miter lim="800000"/>
            <a:headEnd/>
            <a:tailEnd/>
          </a:ln>
        </p:spPr>
      </p:pic>
      <p:pic>
        <p:nvPicPr>
          <p:cNvPr id="45062" name="Picture 5" descr="C:\Dokumente und Einstellungen\Heinz\Lokale Einstellungen\Temporary Internet Files\Content.IE5\M8URQMQI\MC900432618[1].png"/>
          <p:cNvPicPr>
            <a:picLocks noChangeAspect="1" noChangeArrowheads="1"/>
          </p:cNvPicPr>
          <p:nvPr/>
        </p:nvPicPr>
        <p:blipFill>
          <a:blip r:embed="rId2" cstate="print"/>
          <a:srcRect/>
          <a:stretch>
            <a:fillRect/>
          </a:stretch>
        </p:blipFill>
        <p:spPr bwMode="auto">
          <a:xfrm rot="2519753">
            <a:off x="2638425" y="3295650"/>
            <a:ext cx="1827213" cy="1827213"/>
          </a:xfrm>
          <a:prstGeom prst="rect">
            <a:avLst/>
          </a:prstGeom>
          <a:noFill/>
          <a:ln w="9525">
            <a:noFill/>
            <a:miter lim="800000"/>
            <a:headEnd/>
            <a:tailEnd/>
          </a:ln>
        </p:spPr>
      </p:pic>
      <p:sp>
        <p:nvSpPr>
          <p:cNvPr id="45063" name="Titel 7"/>
          <p:cNvSpPr>
            <a:spLocks noGrp="1"/>
          </p:cNvSpPr>
          <p:nvPr>
            <p:ph type="title"/>
          </p:nvPr>
        </p:nvSpPr>
        <p:spPr>
          <a:xfrm>
            <a:off x="457200" y="620713"/>
            <a:ext cx="8229600" cy="796925"/>
          </a:xfrm>
        </p:spPr>
        <p:txBody>
          <a:bodyPr>
            <a:normAutofit fontScale="90000"/>
          </a:bodyPr>
          <a:lstStyle/>
          <a:p>
            <a:r>
              <a:rPr lang="en-GB" sz="3200" dirty="0" smtClean="0"/>
              <a:t>To avoid transferences, don’t sit face to face, shoulder to shoulder</a:t>
            </a:r>
            <a:br>
              <a:rPr lang="en-GB" sz="3200" dirty="0" smtClean="0"/>
            </a:br>
            <a:endParaRPr lang="en-GB" sz="32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457200" y="274638"/>
            <a:ext cx="8229600" cy="1858962"/>
          </a:xfrm>
        </p:spPr>
        <p:txBody>
          <a:bodyPr/>
          <a:lstStyle/>
          <a:p>
            <a:r>
              <a:rPr lang="en-GB" sz="3200" dirty="0" smtClean="0"/>
              <a:t>Walking reduces transferences and helps to find good solutions</a:t>
            </a:r>
          </a:p>
        </p:txBody>
      </p:sp>
      <p:pic>
        <p:nvPicPr>
          <p:cNvPr id="46083" name="Picture 2" descr="C:\Dokumente und Einstellungen\Heinz\Lokale Einstellungen\Temporary Internet Files\Content.IE5\32QZUOZ0\MM900185586[1].gif"/>
          <p:cNvPicPr>
            <a:picLocks noChangeAspect="1" noChangeArrowheads="1" noCrop="1"/>
          </p:cNvPicPr>
          <p:nvPr/>
        </p:nvPicPr>
        <p:blipFill>
          <a:blip r:embed="rId2" cstate="print"/>
          <a:srcRect/>
          <a:stretch>
            <a:fillRect/>
          </a:stretch>
        </p:blipFill>
        <p:spPr bwMode="auto">
          <a:xfrm>
            <a:off x="2374900" y="2708275"/>
            <a:ext cx="1216025" cy="1216025"/>
          </a:xfrm>
          <a:prstGeom prst="rect">
            <a:avLst/>
          </a:prstGeom>
          <a:noFill/>
          <a:ln w="9525">
            <a:noFill/>
            <a:miter lim="800000"/>
            <a:headEnd/>
            <a:tailEnd/>
          </a:ln>
        </p:spPr>
      </p:pic>
      <p:pic>
        <p:nvPicPr>
          <p:cNvPr id="46084" name="Picture 3" descr="C:\Dokumente und Einstellungen\Heinz\Lokale Einstellungen\Temporary Internet Files\Content.IE5\32QZUOZ0\MM900185586[1].gif"/>
          <p:cNvPicPr>
            <a:picLocks noChangeAspect="1" noChangeArrowheads="1" noCrop="1"/>
          </p:cNvPicPr>
          <p:nvPr/>
        </p:nvPicPr>
        <p:blipFill>
          <a:blip r:embed="rId2" cstate="print"/>
          <a:srcRect/>
          <a:stretch>
            <a:fillRect/>
          </a:stretch>
        </p:blipFill>
        <p:spPr bwMode="auto">
          <a:xfrm>
            <a:off x="2336800" y="4002088"/>
            <a:ext cx="1216025" cy="1216025"/>
          </a:xfrm>
          <a:prstGeom prst="rect">
            <a:avLst/>
          </a:prstGeom>
          <a:noFill/>
          <a:ln w="9525">
            <a:noFill/>
            <a:miter lim="800000"/>
            <a:headEnd/>
            <a:tailEnd/>
          </a:ln>
        </p:spPr>
      </p:pic>
      <p:pic>
        <p:nvPicPr>
          <p:cNvPr id="46085" name="Picture 4" descr="C:\Dokumente und Einstellungen\Heinz\Lokale Einstellungen\Temporary Internet Files\Content.IE5\M8URQMQI\MC900432618[2].png"/>
          <p:cNvPicPr>
            <a:picLocks noChangeAspect="1" noChangeArrowheads="1"/>
          </p:cNvPicPr>
          <p:nvPr/>
        </p:nvPicPr>
        <p:blipFill>
          <a:blip r:embed="rId3" cstate="print"/>
          <a:srcRect/>
          <a:stretch>
            <a:fillRect/>
          </a:stretch>
        </p:blipFill>
        <p:spPr bwMode="auto">
          <a:xfrm>
            <a:off x="3744913" y="2425700"/>
            <a:ext cx="1866900" cy="1866900"/>
          </a:xfrm>
          <a:prstGeom prst="rect">
            <a:avLst/>
          </a:prstGeom>
          <a:noFill/>
          <a:ln w="9525">
            <a:noFill/>
            <a:miter lim="800000"/>
            <a:headEnd/>
            <a:tailEnd/>
          </a:ln>
        </p:spPr>
      </p:pic>
      <p:pic>
        <p:nvPicPr>
          <p:cNvPr id="46086" name="Picture 5" descr="C:\Dokumente und Einstellungen\Heinz\Lokale Einstellungen\Temporary Internet Files\Content.IE5\M8URQMQI\MC900432618[2].png"/>
          <p:cNvPicPr>
            <a:picLocks noChangeAspect="1" noChangeArrowheads="1"/>
          </p:cNvPicPr>
          <p:nvPr/>
        </p:nvPicPr>
        <p:blipFill>
          <a:blip r:embed="rId3" cstate="print"/>
          <a:srcRect/>
          <a:stretch>
            <a:fillRect/>
          </a:stretch>
        </p:blipFill>
        <p:spPr bwMode="auto">
          <a:xfrm>
            <a:off x="3708400" y="3644900"/>
            <a:ext cx="18288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Titel 1"/>
          <p:cNvSpPr>
            <a:spLocks noGrp="1"/>
          </p:cNvSpPr>
          <p:nvPr>
            <p:ph type="title"/>
          </p:nvPr>
        </p:nvSpPr>
        <p:spPr>
          <a:xfrm>
            <a:off x="539750" y="188913"/>
            <a:ext cx="8229600" cy="3096071"/>
          </a:xfrm>
        </p:spPr>
        <p:txBody>
          <a:bodyPr>
            <a:normAutofit/>
          </a:bodyPr>
          <a:lstStyle/>
          <a:p>
            <a:r>
              <a:rPr lang="de-CH" sz="2400" dirty="0" smtClean="0"/>
              <a:t>A </a:t>
            </a:r>
            <a:r>
              <a:rPr lang="de-CH" sz="2400" dirty="0" err="1" smtClean="0"/>
              <a:t>person</a:t>
            </a:r>
            <a:r>
              <a:rPr lang="de-CH" sz="2400" dirty="0" smtClean="0"/>
              <a:t> </a:t>
            </a:r>
            <a:r>
              <a:rPr lang="de-CH" sz="2400" dirty="0" err="1" smtClean="0"/>
              <a:t>with</a:t>
            </a:r>
            <a:r>
              <a:rPr lang="de-CH" sz="2400" dirty="0" smtClean="0"/>
              <a:t> a </a:t>
            </a:r>
            <a:r>
              <a:rPr lang="de-CH" sz="2400" dirty="0" err="1" smtClean="0"/>
              <a:t>chronified</a:t>
            </a:r>
            <a:r>
              <a:rPr lang="de-CH" sz="2400" dirty="0" smtClean="0"/>
              <a:t> </a:t>
            </a:r>
            <a:r>
              <a:rPr lang="de-CH" sz="2400" dirty="0" err="1" smtClean="0"/>
              <a:t>trauma</a:t>
            </a:r>
            <a:r>
              <a:rPr lang="de-CH" sz="2400" dirty="0" smtClean="0"/>
              <a:t> </a:t>
            </a:r>
            <a:r>
              <a:rPr lang="de-CH" sz="2400" dirty="0" err="1" smtClean="0"/>
              <a:t>disorder</a:t>
            </a:r>
            <a:r>
              <a:rPr lang="de-CH" sz="2400" dirty="0" smtClean="0"/>
              <a:t> will </a:t>
            </a:r>
            <a:r>
              <a:rPr lang="de-CH" sz="2400" dirty="0" err="1" smtClean="0"/>
              <a:t>be</a:t>
            </a:r>
            <a:r>
              <a:rPr lang="de-CH" sz="2400" dirty="0" smtClean="0"/>
              <a:t> </a:t>
            </a:r>
            <a:r>
              <a:rPr lang="de-CH" sz="2400" dirty="0" err="1" smtClean="0"/>
              <a:t>triggered</a:t>
            </a:r>
            <a:r>
              <a:rPr lang="de-CH" sz="2400" dirty="0" smtClean="0"/>
              <a:t> </a:t>
            </a:r>
            <a:r>
              <a:rPr lang="de-CH" sz="2400" dirty="0" err="1" smtClean="0"/>
              <a:t>and</a:t>
            </a:r>
            <a:r>
              <a:rPr lang="de-CH" sz="2400" dirty="0" smtClean="0"/>
              <a:t> </a:t>
            </a:r>
            <a:r>
              <a:rPr lang="de-CH" sz="2400" dirty="0" err="1" smtClean="0"/>
              <a:t>this</a:t>
            </a:r>
            <a:r>
              <a:rPr lang="de-CH" sz="2400" dirty="0" smtClean="0"/>
              <a:t> </a:t>
            </a:r>
            <a:r>
              <a:rPr lang="de-CH" sz="2400" dirty="0" err="1" smtClean="0"/>
              <a:t>leads</a:t>
            </a:r>
            <a:r>
              <a:rPr lang="de-CH" sz="2400" dirty="0" smtClean="0"/>
              <a:t> </a:t>
            </a:r>
            <a:r>
              <a:rPr lang="de-CH" sz="2400" dirty="0" err="1" smtClean="0"/>
              <a:t>to</a:t>
            </a:r>
            <a:r>
              <a:rPr lang="de-CH" sz="2400" dirty="0" smtClean="0"/>
              <a:t> </a:t>
            </a:r>
            <a:r>
              <a:rPr lang="de-CH" sz="2400" dirty="0" err="1" smtClean="0"/>
              <a:t>actions</a:t>
            </a:r>
            <a:r>
              <a:rPr lang="de-CH" sz="2400" dirty="0" smtClean="0"/>
              <a:t> he </a:t>
            </a:r>
            <a:r>
              <a:rPr lang="de-CH" sz="2400" dirty="0" err="1" smtClean="0"/>
              <a:t>cannot</a:t>
            </a:r>
            <a:r>
              <a:rPr lang="de-CH" sz="2400" dirty="0" smtClean="0"/>
              <a:t> </a:t>
            </a:r>
            <a:r>
              <a:rPr lang="de-CH" sz="2400" dirty="0" err="1" smtClean="0"/>
              <a:t>control</a:t>
            </a:r>
            <a:r>
              <a:rPr lang="de-CH" sz="2400" dirty="0" smtClean="0"/>
              <a:t>. </a:t>
            </a:r>
            <a:r>
              <a:rPr lang="de-CH" sz="2400" dirty="0" smtClean="0"/>
              <a:t>These </a:t>
            </a:r>
            <a:r>
              <a:rPr lang="de-CH" sz="2400" dirty="0" err="1" smtClean="0"/>
              <a:t>actions</a:t>
            </a:r>
            <a:r>
              <a:rPr lang="de-CH" sz="2400" dirty="0" smtClean="0"/>
              <a:t> </a:t>
            </a:r>
            <a:r>
              <a:rPr lang="de-CH" sz="2400" dirty="0" err="1" smtClean="0"/>
              <a:t>can</a:t>
            </a:r>
            <a:r>
              <a:rPr lang="de-CH" sz="2400" dirty="0" smtClean="0"/>
              <a:t> </a:t>
            </a:r>
            <a:r>
              <a:rPr lang="de-CH" sz="2400" dirty="0" err="1" smtClean="0"/>
              <a:t>be</a:t>
            </a:r>
            <a:r>
              <a:rPr lang="de-CH" sz="2400" dirty="0" smtClean="0"/>
              <a:t> </a:t>
            </a:r>
            <a:r>
              <a:rPr lang="de-CH" sz="2400" dirty="0" err="1" smtClean="0"/>
              <a:t>understood</a:t>
            </a:r>
            <a:r>
              <a:rPr lang="de-CH" sz="2400" dirty="0" smtClean="0"/>
              <a:t> </a:t>
            </a:r>
            <a:r>
              <a:rPr lang="de-CH" sz="2400" dirty="0" err="1" smtClean="0"/>
              <a:t>as</a:t>
            </a:r>
            <a:r>
              <a:rPr lang="de-CH" sz="2400" dirty="0" smtClean="0"/>
              <a:t> </a:t>
            </a:r>
            <a:r>
              <a:rPr lang="de-CH" sz="2400" dirty="0" err="1" smtClean="0"/>
              <a:t>self-healing</a:t>
            </a:r>
            <a:r>
              <a:rPr lang="de-CH" sz="2400" dirty="0" smtClean="0"/>
              <a:t> </a:t>
            </a:r>
            <a:r>
              <a:rPr lang="de-CH" sz="2400" dirty="0" err="1" smtClean="0"/>
              <a:t>attempts</a:t>
            </a:r>
            <a:r>
              <a:rPr lang="de-CH" sz="2400" dirty="0" smtClean="0"/>
              <a:t> </a:t>
            </a:r>
            <a:r>
              <a:rPr lang="de-CH" sz="2400" dirty="0" err="1" smtClean="0"/>
              <a:t>of</a:t>
            </a:r>
            <a:r>
              <a:rPr lang="de-CH" sz="2400" dirty="0" smtClean="0"/>
              <a:t> </a:t>
            </a:r>
            <a:r>
              <a:rPr lang="de-CH" sz="2400" dirty="0" err="1" smtClean="0"/>
              <a:t>the</a:t>
            </a:r>
            <a:r>
              <a:rPr lang="de-CH" sz="2400" dirty="0" smtClean="0"/>
              <a:t> </a:t>
            </a:r>
            <a:r>
              <a:rPr lang="de-CH" sz="2400" dirty="0" err="1" smtClean="0"/>
              <a:t>soul</a:t>
            </a:r>
            <a:r>
              <a:rPr lang="de-CH" sz="2400" dirty="0" smtClean="0"/>
              <a:t> </a:t>
            </a:r>
            <a:r>
              <a:rPr lang="de-CH" sz="2400" dirty="0" err="1" smtClean="0"/>
              <a:t>hoping</a:t>
            </a:r>
            <a:r>
              <a:rPr lang="de-CH" sz="2400" dirty="0" smtClean="0"/>
              <a:t> </a:t>
            </a:r>
            <a:r>
              <a:rPr lang="de-CH" sz="2400" dirty="0" err="1" smtClean="0"/>
              <a:t>that</a:t>
            </a:r>
            <a:r>
              <a:rPr lang="de-CH" sz="2400" dirty="0" smtClean="0"/>
              <a:t> </a:t>
            </a:r>
            <a:r>
              <a:rPr lang="de-CH" sz="2400" dirty="0" err="1" smtClean="0"/>
              <a:t>this</a:t>
            </a:r>
            <a:r>
              <a:rPr lang="de-CH" sz="2400" dirty="0" smtClean="0"/>
              <a:t> time </a:t>
            </a:r>
            <a:r>
              <a:rPr lang="de-CH" sz="2400" dirty="0" err="1" smtClean="0"/>
              <a:t>the</a:t>
            </a:r>
            <a:r>
              <a:rPr lang="de-CH" sz="2400" dirty="0" smtClean="0"/>
              <a:t> </a:t>
            </a:r>
            <a:r>
              <a:rPr lang="de-CH" sz="2400" dirty="0" err="1" smtClean="0"/>
              <a:t>action</a:t>
            </a:r>
            <a:r>
              <a:rPr lang="de-CH" sz="2400" dirty="0" smtClean="0"/>
              <a:t> </a:t>
            </a:r>
            <a:r>
              <a:rPr lang="de-CH" sz="2400" dirty="0" err="1" smtClean="0"/>
              <a:t>leads</a:t>
            </a:r>
            <a:r>
              <a:rPr lang="de-CH" sz="2400" dirty="0" smtClean="0"/>
              <a:t> </a:t>
            </a:r>
            <a:r>
              <a:rPr lang="de-CH" sz="2400" dirty="0" err="1" smtClean="0"/>
              <a:t>to</a:t>
            </a:r>
            <a:r>
              <a:rPr lang="de-CH" sz="2400" dirty="0" smtClean="0"/>
              <a:t> a happy end </a:t>
            </a:r>
            <a:r>
              <a:rPr lang="de-CH" sz="2400" dirty="0" err="1" smtClean="0"/>
              <a:t>and</a:t>
            </a:r>
            <a:r>
              <a:rPr lang="de-CH" sz="2400" dirty="0" smtClean="0"/>
              <a:t> </a:t>
            </a:r>
            <a:r>
              <a:rPr lang="de-CH" sz="2400" dirty="0" err="1" smtClean="0"/>
              <a:t>the</a:t>
            </a:r>
            <a:r>
              <a:rPr lang="de-CH" sz="2400" dirty="0" smtClean="0"/>
              <a:t> </a:t>
            </a:r>
            <a:r>
              <a:rPr lang="de-CH" sz="2400" dirty="0" err="1" smtClean="0"/>
              <a:t>problem</a:t>
            </a:r>
            <a:r>
              <a:rPr lang="de-CH" sz="2400" dirty="0" smtClean="0"/>
              <a:t> </a:t>
            </a:r>
            <a:r>
              <a:rPr lang="de-CH" sz="2400" dirty="0" err="1" smtClean="0"/>
              <a:t>can</a:t>
            </a:r>
            <a:r>
              <a:rPr lang="de-CH" sz="2400" dirty="0" smtClean="0"/>
              <a:t> </a:t>
            </a:r>
            <a:r>
              <a:rPr lang="de-CH" sz="2400" dirty="0" err="1" smtClean="0"/>
              <a:t>be</a:t>
            </a:r>
            <a:r>
              <a:rPr lang="de-CH" sz="2400" dirty="0" smtClean="0"/>
              <a:t> </a:t>
            </a:r>
            <a:r>
              <a:rPr lang="de-CH" sz="2400" dirty="0" err="1" smtClean="0"/>
              <a:t>solved</a:t>
            </a:r>
            <a:r>
              <a:rPr lang="de-CH" sz="2400" dirty="0" smtClean="0"/>
              <a:t> </a:t>
            </a:r>
            <a:r>
              <a:rPr lang="de-CH" sz="2400" dirty="0" err="1" smtClean="0"/>
              <a:t>and</a:t>
            </a:r>
            <a:r>
              <a:rPr lang="de-CH" sz="2400" dirty="0" smtClean="0"/>
              <a:t> </a:t>
            </a:r>
            <a:r>
              <a:rPr lang="de-CH" sz="2400" dirty="0" err="1" smtClean="0"/>
              <a:t>abandoned</a:t>
            </a:r>
            <a:r>
              <a:rPr lang="de-CH" sz="2400" dirty="0" smtClean="0"/>
              <a:t>. </a:t>
            </a:r>
            <a:r>
              <a:rPr lang="de-CH" sz="2400" dirty="0" err="1" smtClean="0"/>
              <a:t>At</a:t>
            </a:r>
            <a:r>
              <a:rPr lang="de-CH" sz="2400" dirty="0" smtClean="0"/>
              <a:t> </a:t>
            </a:r>
            <a:r>
              <a:rPr lang="de-CH" sz="2400" dirty="0" err="1" smtClean="0"/>
              <a:t>the</a:t>
            </a:r>
            <a:r>
              <a:rPr lang="de-CH" sz="2400" dirty="0" smtClean="0"/>
              <a:t> same time </a:t>
            </a:r>
            <a:r>
              <a:rPr lang="de-CH" sz="2400" dirty="0" err="1" smtClean="0"/>
              <a:t>the</a:t>
            </a:r>
            <a:r>
              <a:rPr lang="de-CH" sz="2400" dirty="0" smtClean="0"/>
              <a:t> </a:t>
            </a:r>
            <a:r>
              <a:rPr lang="de-CH" sz="2400" dirty="0" err="1" smtClean="0"/>
              <a:t>action</a:t>
            </a:r>
            <a:r>
              <a:rPr lang="de-CH" sz="2400" dirty="0" smtClean="0"/>
              <a:t> </a:t>
            </a:r>
            <a:r>
              <a:rPr lang="de-CH" sz="2400" dirty="0" err="1" smtClean="0"/>
              <a:t>unconsciously</a:t>
            </a:r>
            <a:r>
              <a:rPr lang="de-CH" sz="2400" dirty="0" smtClean="0"/>
              <a:t> </a:t>
            </a:r>
            <a:r>
              <a:rPr lang="de-CH" sz="2400" dirty="0" err="1" smtClean="0"/>
              <a:t>leads</a:t>
            </a:r>
            <a:r>
              <a:rPr lang="de-CH" sz="2400" dirty="0" smtClean="0"/>
              <a:t> </a:t>
            </a:r>
            <a:r>
              <a:rPr lang="de-CH" sz="2400" dirty="0" err="1" smtClean="0"/>
              <a:t>to</a:t>
            </a:r>
            <a:r>
              <a:rPr lang="de-CH" sz="2400" dirty="0" smtClean="0"/>
              <a:t> a </a:t>
            </a:r>
            <a:r>
              <a:rPr lang="de-CH" sz="2400" dirty="0" err="1" smtClean="0"/>
              <a:t>failure</a:t>
            </a:r>
            <a:r>
              <a:rPr lang="de-CH" sz="2400" dirty="0" smtClean="0"/>
              <a:t>; </a:t>
            </a:r>
            <a:r>
              <a:rPr lang="de-CH" sz="2400" dirty="0" err="1" smtClean="0"/>
              <a:t>this</a:t>
            </a:r>
            <a:r>
              <a:rPr lang="de-CH" sz="2400" dirty="0" smtClean="0"/>
              <a:t> </a:t>
            </a:r>
            <a:r>
              <a:rPr lang="de-CH" sz="2400" dirty="0" err="1" smtClean="0"/>
              <a:t>fact</a:t>
            </a:r>
            <a:r>
              <a:rPr lang="de-CH" sz="2400" dirty="0" smtClean="0"/>
              <a:t> </a:t>
            </a:r>
            <a:r>
              <a:rPr lang="de-CH" sz="2400" dirty="0" err="1" smtClean="0"/>
              <a:t>provokes</a:t>
            </a:r>
            <a:r>
              <a:rPr lang="de-CH" sz="2400" dirty="0" smtClean="0"/>
              <a:t> a </a:t>
            </a:r>
            <a:r>
              <a:rPr lang="de-CH" sz="2400" dirty="0" err="1" smtClean="0"/>
              <a:t>retraumatisation</a:t>
            </a:r>
            <a:r>
              <a:rPr lang="de-CH" sz="2400" dirty="0" smtClean="0"/>
              <a:t> </a:t>
            </a:r>
            <a:r>
              <a:rPr lang="de-CH" sz="2400" dirty="0" err="1" smtClean="0"/>
              <a:t>which</a:t>
            </a:r>
            <a:r>
              <a:rPr lang="de-CH" sz="2400" dirty="0" smtClean="0"/>
              <a:t> </a:t>
            </a:r>
            <a:r>
              <a:rPr lang="de-CH" sz="2400" dirty="0" err="1" smtClean="0"/>
              <a:t>strenghtens</a:t>
            </a:r>
            <a:r>
              <a:rPr lang="de-CH" sz="2400" dirty="0" smtClean="0"/>
              <a:t> </a:t>
            </a:r>
            <a:r>
              <a:rPr lang="de-CH" sz="2400" dirty="0" err="1" smtClean="0"/>
              <a:t>the</a:t>
            </a:r>
            <a:r>
              <a:rPr lang="de-CH" sz="2400" dirty="0" smtClean="0"/>
              <a:t> </a:t>
            </a:r>
            <a:r>
              <a:rPr lang="de-CH" sz="2400" dirty="0" err="1" smtClean="0"/>
              <a:t>trauma</a:t>
            </a:r>
            <a:r>
              <a:rPr lang="de-CH" sz="2400" dirty="0" smtClean="0"/>
              <a:t> </a:t>
            </a:r>
            <a:r>
              <a:rPr lang="de-CH" sz="2400" dirty="0" err="1" smtClean="0"/>
              <a:t>disorder</a:t>
            </a:r>
            <a:r>
              <a:rPr lang="de-CH" sz="2400" dirty="0" smtClean="0"/>
              <a:t>.</a:t>
            </a:r>
            <a:endParaRPr lang="en-GB" sz="2400" dirty="0" smtClean="0"/>
          </a:p>
        </p:txBody>
      </p:sp>
      <p:sp>
        <p:nvSpPr>
          <p:cNvPr id="5" name="Inhaltsplatzhalter 3"/>
          <p:cNvSpPr>
            <a:spLocks noGrp="1"/>
          </p:cNvSpPr>
          <p:nvPr>
            <p:ph idx="1"/>
          </p:nvPr>
        </p:nvSpPr>
        <p:spPr>
          <a:xfrm>
            <a:off x="1331913" y="3716338"/>
            <a:ext cx="6408737" cy="29527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Titel 1"/>
          <p:cNvSpPr>
            <a:spLocks noGrp="1"/>
          </p:cNvSpPr>
          <p:nvPr>
            <p:ph type="title"/>
          </p:nvPr>
        </p:nvSpPr>
        <p:spPr>
          <a:xfrm>
            <a:off x="457200" y="620713"/>
            <a:ext cx="8229600" cy="2952750"/>
          </a:xfrm>
        </p:spPr>
        <p:txBody>
          <a:bodyPr/>
          <a:lstStyle/>
          <a:p>
            <a:r>
              <a:rPr lang="en-GB" sz="3200" dirty="0" smtClean="0"/>
              <a:t>It is like a red carpet which is the invitation for us to step on it and to act up in the play of the trauma</a:t>
            </a:r>
          </a:p>
        </p:txBody>
      </p:sp>
      <p:pic>
        <p:nvPicPr>
          <p:cNvPr id="48131" name="Picture 2"/>
          <p:cNvPicPr>
            <a:picLocks noGrp="1" noChangeAspect="1" noChangeArrowheads="1"/>
          </p:cNvPicPr>
          <p:nvPr>
            <p:ph idx="1"/>
          </p:nvPr>
        </p:nvPicPr>
        <p:blipFill>
          <a:blip r:embed="rId3" cstate="print"/>
          <a:srcRect/>
          <a:stretch>
            <a:fillRect/>
          </a:stretch>
        </p:blipFill>
        <p:spPr>
          <a:xfrm>
            <a:off x="900113" y="3933825"/>
            <a:ext cx="6996112" cy="1873250"/>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p:txBody>
          <a:bodyPr/>
          <a:lstStyle/>
          <a:p>
            <a:endParaRPr lang="de-DE" smtClean="0"/>
          </a:p>
        </p:txBody>
      </p:sp>
      <p:pic>
        <p:nvPicPr>
          <p:cNvPr id="49155" name="Inhaltsplatzhalter 3" descr="_MG_192401.jpg"/>
          <p:cNvPicPr>
            <a:picLocks noGrp="1" noChangeAspect="1"/>
          </p:cNvPicPr>
          <p:nvPr>
            <p:ph idx="1"/>
          </p:nvPr>
        </p:nvPicPr>
        <p:blipFill>
          <a:blip r:embed="rId2" cstate="print"/>
          <a:srcRect/>
          <a:stretch>
            <a:fillRect/>
          </a:stretch>
        </p:blipFill>
        <p:spPr>
          <a:xfrm>
            <a:off x="0" y="549275"/>
            <a:ext cx="9180513" cy="6119813"/>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Titel 1"/>
          <p:cNvSpPr>
            <a:spLocks noGrp="1"/>
          </p:cNvSpPr>
          <p:nvPr>
            <p:ph type="title"/>
          </p:nvPr>
        </p:nvSpPr>
        <p:spPr>
          <a:xfrm>
            <a:off x="468313" y="765175"/>
            <a:ext cx="8229600" cy="1354138"/>
          </a:xfrm>
        </p:spPr>
        <p:txBody>
          <a:bodyPr>
            <a:normAutofit fontScale="90000"/>
          </a:bodyPr>
          <a:lstStyle/>
          <a:p>
            <a:r>
              <a:rPr lang="en-GB" sz="2800" dirty="0" smtClean="0"/>
              <a:t>But if we don’t step on this red carpet and stay in our “self”, we make new outcomes possible. The trauma pedagogy can help to identify how to find a good way to escape of the “trauma play”. A very simple and powerful method is the “concept of the good reason”.</a:t>
            </a:r>
          </a:p>
        </p:txBody>
      </p:sp>
      <p:sp>
        <p:nvSpPr>
          <p:cNvPr id="3" name="Inhaltsplatzhalter 3"/>
          <p:cNvSpPr>
            <a:spLocks noGrp="1"/>
          </p:cNvSpPr>
          <p:nvPr>
            <p:ph idx="1"/>
          </p:nvPr>
        </p:nvSpPr>
        <p:spPr>
          <a:xfrm>
            <a:off x="1258888" y="2708275"/>
            <a:ext cx="6408737" cy="30956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p>
        </p:txBody>
      </p:sp>
      <p:sp>
        <p:nvSpPr>
          <p:cNvPr id="4" name="Freihandform 3"/>
          <p:cNvSpPr/>
          <p:nvPr/>
        </p:nvSpPr>
        <p:spPr>
          <a:xfrm>
            <a:off x="6804025" y="5300663"/>
            <a:ext cx="2065338" cy="1017587"/>
          </a:xfrm>
          <a:custGeom>
            <a:avLst/>
            <a:gdLst>
              <a:gd name="connsiteX0" fmla="*/ 0 w 1993691"/>
              <a:gd name="connsiteY0" fmla="*/ 24984 h 729522"/>
              <a:gd name="connsiteX1" fmla="*/ 764498 w 1993691"/>
              <a:gd name="connsiteY1" fmla="*/ 114925 h 729522"/>
              <a:gd name="connsiteX2" fmla="*/ 1963711 w 1993691"/>
              <a:gd name="connsiteY2" fmla="*/ 714532 h 729522"/>
              <a:gd name="connsiteX3" fmla="*/ 1963711 w 1993691"/>
              <a:gd name="connsiteY3" fmla="*/ 714532 h 729522"/>
              <a:gd name="connsiteX4" fmla="*/ 1993691 w 1993691"/>
              <a:gd name="connsiteY4" fmla="*/ 729522 h 729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691" h="729522">
                <a:moveTo>
                  <a:pt x="0" y="24984"/>
                </a:moveTo>
                <a:cubicBezTo>
                  <a:pt x="218606" y="12492"/>
                  <a:pt x="437213" y="0"/>
                  <a:pt x="764498" y="114925"/>
                </a:cubicBezTo>
                <a:cubicBezTo>
                  <a:pt x="1091783" y="229850"/>
                  <a:pt x="1963711" y="714532"/>
                  <a:pt x="1963711" y="714532"/>
                </a:cubicBezTo>
                <a:lnTo>
                  <a:pt x="1963711" y="714532"/>
                </a:lnTo>
                <a:lnTo>
                  <a:pt x="1993691" y="729522"/>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p:cNvSpPr>
            <a:spLocks noGrp="1"/>
          </p:cNvSpPr>
          <p:nvPr>
            <p:ph type="title"/>
          </p:nvPr>
        </p:nvSpPr>
        <p:spPr/>
        <p:txBody>
          <a:bodyPr/>
          <a:lstStyle/>
          <a:p>
            <a:endParaRPr lang="de-DE" smtClean="0"/>
          </a:p>
        </p:txBody>
      </p:sp>
      <p:pic>
        <p:nvPicPr>
          <p:cNvPr id="51203" name="Inhaltsplatzhalter 3" descr="_MG_192001.jpg"/>
          <p:cNvPicPr>
            <a:picLocks noGrp="1" noChangeAspect="1"/>
          </p:cNvPicPr>
          <p:nvPr>
            <p:ph idx="1"/>
          </p:nvPr>
        </p:nvPicPr>
        <p:blipFill>
          <a:blip r:embed="rId2" cstate="print"/>
          <a:srcRect/>
          <a:stretch>
            <a:fillRect/>
          </a:stretch>
        </p:blipFill>
        <p:spPr>
          <a:xfrm>
            <a:off x="0" y="549275"/>
            <a:ext cx="9139238" cy="6092825"/>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Titel 1"/>
          <p:cNvSpPr>
            <a:spLocks noGrp="1"/>
          </p:cNvSpPr>
          <p:nvPr>
            <p:ph type="title"/>
          </p:nvPr>
        </p:nvSpPr>
        <p:spPr/>
        <p:txBody>
          <a:bodyPr/>
          <a:lstStyle/>
          <a:p>
            <a:r>
              <a:rPr lang="en-GB" sz="2800" b="1" dirty="0" smtClean="0"/>
              <a:t>b) Assuming positions of rescuer, victim, persecutor</a:t>
            </a:r>
          </a:p>
        </p:txBody>
      </p:sp>
      <p:sp>
        <p:nvSpPr>
          <p:cNvPr id="52227" name="Inhaltsplatzhalter 2"/>
          <p:cNvSpPr>
            <a:spLocks noGrp="1"/>
          </p:cNvSpPr>
          <p:nvPr>
            <p:ph idx="1"/>
          </p:nvPr>
        </p:nvSpPr>
        <p:spPr/>
        <p:txBody>
          <a:bodyPr>
            <a:normAutofit/>
          </a:bodyPr>
          <a:lstStyle/>
          <a:p>
            <a:pPr>
              <a:buFontTx/>
              <a:buNone/>
            </a:pPr>
            <a:r>
              <a:rPr lang="en-GB" dirty="0" smtClean="0"/>
              <a:t>	</a:t>
            </a:r>
            <a:r>
              <a:rPr lang="en-US" sz="2400" dirty="0" smtClean="0"/>
              <a:t> Typically, we have strong feelings in our dealings with heavily </a:t>
            </a:r>
            <a:r>
              <a:rPr lang="en-US" sz="2400" dirty="0" err="1" smtClean="0"/>
              <a:t>traumatised</a:t>
            </a:r>
            <a:r>
              <a:rPr lang="en-US" sz="2400" dirty="0" smtClean="0"/>
              <a:t> children and young people. These feelings can be transferred. If we don’t </a:t>
            </a:r>
            <a:r>
              <a:rPr lang="en-US" sz="2400" dirty="0" err="1" smtClean="0"/>
              <a:t>recognise</a:t>
            </a:r>
            <a:r>
              <a:rPr lang="en-US" sz="2400" dirty="0" smtClean="0"/>
              <a:t> them as </a:t>
            </a:r>
            <a:r>
              <a:rPr lang="en-US" sz="2400" dirty="0" smtClean="0"/>
              <a:t>transferences, </a:t>
            </a:r>
            <a:r>
              <a:rPr lang="en-US" sz="2400" dirty="0" smtClean="0"/>
              <a:t>we risk illness through prolonged exposure. Supervision helps to identify and understand this dynamic, and to benefit from improved knowledge of the student and his problems. Only if </a:t>
            </a:r>
            <a:r>
              <a:rPr lang="en-US" sz="2400" dirty="0" smtClean="0"/>
              <a:t>transferences are </a:t>
            </a:r>
            <a:r>
              <a:rPr lang="en-US" sz="2400" dirty="0" err="1" smtClean="0"/>
              <a:t>recognised</a:t>
            </a:r>
            <a:r>
              <a:rPr lang="en-US" sz="2400" dirty="0" smtClean="0"/>
              <a:t> </a:t>
            </a:r>
            <a:r>
              <a:rPr lang="en-US" sz="2400" dirty="0" smtClean="0"/>
              <a:t>can </a:t>
            </a:r>
            <a:r>
              <a:rPr lang="en-US" sz="2400" dirty="0" smtClean="0"/>
              <a:t>a </a:t>
            </a:r>
            <a:r>
              <a:rPr lang="en-US" sz="2400" dirty="0" smtClean="0"/>
              <a:t>stable relationship be developed. Very often transferences are mixed up with the own feeling of the professional. They can be linked to the own biography; we feel attracted to a special position, </a:t>
            </a:r>
            <a:r>
              <a:rPr lang="en-US" sz="2400" dirty="0" smtClean="0"/>
              <a:t>to a rescuer</a:t>
            </a:r>
            <a:r>
              <a:rPr lang="en-US" sz="2400" dirty="0" smtClean="0"/>
              <a:t>, </a:t>
            </a:r>
            <a:r>
              <a:rPr lang="en-US" sz="2400" dirty="0" smtClean="0"/>
              <a:t>to a </a:t>
            </a:r>
            <a:r>
              <a:rPr lang="en-US" sz="2400" dirty="0" smtClean="0"/>
              <a:t>victim or to </a:t>
            </a:r>
            <a:r>
              <a:rPr lang="en-US" sz="2400" dirty="0" smtClean="0"/>
              <a:t>a persecutor</a:t>
            </a:r>
            <a:r>
              <a:rPr lang="en-US" sz="2400" dirty="0" smtClean="0"/>
              <a:t>.</a:t>
            </a:r>
            <a:endParaRPr lang="en-GB" sz="24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9"/>
          <p:cNvSpPr>
            <a:spLocks noGrp="1" noChangeArrowheads="1"/>
          </p:cNvSpPr>
          <p:nvPr>
            <p:ph type="ctrTitle"/>
          </p:nvPr>
        </p:nvSpPr>
        <p:spPr>
          <a:xfrm>
            <a:off x="684213" y="3284538"/>
            <a:ext cx="7772400" cy="1470025"/>
          </a:xfrm>
        </p:spPr>
        <p:txBody>
          <a:bodyPr/>
          <a:lstStyle/>
          <a:p>
            <a:pPr eaLnBrk="1" hangingPunct="1"/>
            <a:r>
              <a:rPr lang="de-CH" sz="800" dirty="0" smtClean="0"/>
              <a:t>René Descartes 1596 - 1650, </a:t>
            </a:r>
            <a:r>
              <a:rPr lang="de-CH" sz="800" dirty="0" err="1" smtClean="0"/>
              <a:t>painting</a:t>
            </a:r>
            <a:r>
              <a:rPr lang="de-CH" sz="800" dirty="0" smtClean="0"/>
              <a:t> </a:t>
            </a:r>
            <a:r>
              <a:rPr lang="de-CH" sz="800" dirty="0" err="1" smtClean="0"/>
              <a:t>by</a:t>
            </a:r>
            <a:r>
              <a:rPr lang="de-CH" sz="800" dirty="0" smtClean="0"/>
              <a:t> Frans Hals</a:t>
            </a:r>
          </a:p>
        </p:txBody>
      </p:sp>
      <p:sp>
        <p:nvSpPr>
          <p:cNvPr id="10243" name="Rectangle 3"/>
          <p:cNvSpPr>
            <a:spLocks noGrp="1" noChangeArrowheads="1"/>
          </p:cNvSpPr>
          <p:nvPr>
            <p:ph type="subTitle" idx="1"/>
          </p:nvPr>
        </p:nvSpPr>
        <p:spPr>
          <a:xfrm>
            <a:off x="1403350" y="4292600"/>
            <a:ext cx="6400800" cy="2160736"/>
          </a:xfrm>
        </p:spPr>
        <p:txBody>
          <a:bodyPr>
            <a:normAutofit fontScale="77500" lnSpcReduction="20000"/>
          </a:bodyPr>
          <a:lstStyle/>
          <a:p>
            <a:r>
              <a:rPr lang="en-US" dirty="0">
                <a:solidFill>
                  <a:schemeClr val="tx1"/>
                </a:solidFill>
              </a:rPr>
              <a:t>Since the age of Enlightenment 250 years ago, we</a:t>
            </a:r>
          </a:p>
          <a:p>
            <a:r>
              <a:rPr lang="en-US" dirty="0">
                <a:solidFill>
                  <a:schemeClr val="tx1"/>
                </a:solidFill>
              </a:rPr>
              <a:t>have had the idea that humanity acts in a</a:t>
            </a:r>
          </a:p>
          <a:p>
            <a:r>
              <a:rPr lang="en-US" dirty="0">
                <a:solidFill>
                  <a:schemeClr val="tx1"/>
                </a:solidFill>
              </a:rPr>
              <a:t>reasonable way, according to the following citation:</a:t>
            </a:r>
          </a:p>
          <a:p>
            <a:r>
              <a:rPr lang="de-CH" dirty="0">
                <a:solidFill>
                  <a:schemeClr val="tx1"/>
                </a:solidFill>
              </a:rPr>
              <a:t>“</a:t>
            </a:r>
            <a:r>
              <a:rPr lang="de-CH" dirty="0" err="1">
                <a:solidFill>
                  <a:schemeClr val="tx1"/>
                </a:solidFill>
              </a:rPr>
              <a:t>Cogito</a:t>
            </a:r>
            <a:r>
              <a:rPr lang="de-CH" dirty="0">
                <a:solidFill>
                  <a:schemeClr val="tx1"/>
                </a:solidFill>
              </a:rPr>
              <a:t>, ergo </a:t>
            </a:r>
            <a:r>
              <a:rPr lang="de-CH" dirty="0" err="1">
                <a:solidFill>
                  <a:schemeClr val="tx1"/>
                </a:solidFill>
              </a:rPr>
              <a:t>sum</a:t>
            </a:r>
            <a:r>
              <a:rPr lang="de-CH" dirty="0">
                <a:solidFill>
                  <a:schemeClr val="tx1"/>
                </a:solidFill>
              </a:rPr>
              <a:t>.”</a:t>
            </a:r>
            <a:endParaRPr lang="de-CH" dirty="0" smtClean="0">
              <a:solidFill>
                <a:schemeClr val="tx1"/>
              </a:solidFill>
            </a:endParaRPr>
          </a:p>
        </p:txBody>
      </p:sp>
      <p:pic>
        <p:nvPicPr>
          <p:cNvPr id="10244" name="Picture 6" descr="Descartes_web"/>
          <p:cNvPicPr>
            <a:picLocks noChangeAspect="1" noChangeArrowheads="1"/>
          </p:cNvPicPr>
          <p:nvPr/>
        </p:nvPicPr>
        <p:blipFill>
          <a:blip r:embed="rId3" cstate="print"/>
          <a:srcRect/>
          <a:stretch>
            <a:fillRect/>
          </a:stretch>
        </p:blipFill>
        <p:spPr bwMode="auto">
          <a:xfrm>
            <a:off x="3419475" y="1268413"/>
            <a:ext cx="2343150" cy="2633662"/>
          </a:xfrm>
          <a:prstGeom prst="rect">
            <a:avLst/>
          </a:prstGeom>
          <a:noFill/>
          <a:ln w="9525">
            <a:noFill/>
            <a:miter lim="800000"/>
            <a:headEnd/>
            <a:tailEnd/>
          </a:ln>
        </p:spPr>
      </p:pic>
      <p:sp>
        <p:nvSpPr>
          <p:cNvPr id="10245" name="Rechteck 4"/>
          <p:cNvSpPr>
            <a:spLocks noChangeArrowheads="1"/>
          </p:cNvSpPr>
          <p:nvPr/>
        </p:nvSpPr>
        <p:spPr bwMode="auto">
          <a:xfrm>
            <a:off x="611188" y="333375"/>
            <a:ext cx="7993062" cy="523220"/>
          </a:xfrm>
          <a:prstGeom prst="rect">
            <a:avLst/>
          </a:prstGeom>
          <a:noFill/>
          <a:ln w="9525">
            <a:noFill/>
            <a:miter lim="800000"/>
            <a:headEnd/>
            <a:tailEnd/>
          </a:ln>
        </p:spPr>
        <p:txBody>
          <a:bodyPr>
            <a:spAutoFit/>
          </a:bodyPr>
          <a:lstStyle/>
          <a:p>
            <a:r>
              <a:rPr lang="de-CH" sz="2800" b="1" dirty="0"/>
              <a:t>b) </a:t>
            </a:r>
            <a:r>
              <a:rPr lang="de-CH" sz="2800" b="1" dirty="0" err="1" smtClean="0"/>
              <a:t>Enlightenment</a:t>
            </a:r>
            <a:r>
              <a:rPr lang="de-CH" sz="2800" b="1" dirty="0" smtClean="0"/>
              <a:t> </a:t>
            </a:r>
            <a:r>
              <a:rPr lang="de-CH" sz="2800" b="1" dirty="0"/>
              <a:t>versus </a:t>
            </a:r>
            <a:r>
              <a:rPr lang="de-CH" sz="2800" b="1" dirty="0" err="1" smtClean="0"/>
              <a:t>brain</a:t>
            </a:r>
            <a:r>
              <a:rPr lang="de-CH" sz="2800" b="1" dirty="0" smtClean="0"/>
              <a:t> </a:t>
            </a:r>
            <a:r>
              <a:rPr lang="de-CH" sz="2800" b="1" dirty="0" err="1" smtClean="0"/>
              <a:t>imaging</a:t>
            </a:r>
            <a:endParaRPr lang="en-GB" sz="28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hteck 6"/>
          <p:cNvSpPr>
            <a:spLocks noChangeArrowheads="1"/>
          </p:cNvSpPr>
          <p:nvPr/>
        </p:nvSpPr>
        <p:spPr bwMode="auto">
          <a:xfrm>
            <a:off x="755576" y="4797152"/>
            <a:ext cx="7704138" cy="1292662"/>
          </a:xfrm>
          <a:prstGeom prst="rect">
            <a:avLst/>
          </a:prstGeom>
          <a:noFill/>
          <a:ln w="9525">
            <a:noFill/>
            <a:miter lim="800000"/>
            <a:headEnd/>
            <a:tailEnd/>
          </a:ln>
        </p:spPr>
        <p:txBody>
          <a:bodyPr>
            <a:spAutoFit/>
          </a:bodyPr>
          <a:lstStyle/>
          <a:p>
            <a:r>
              <a:rPr lang="en-US" sz="2000" dirty="0" smtClean="0"/>
              <a:t>With </a:t>
            </a:r>
            <a:r>
              <a:rPr lang="en-US" sz="2000" dirty="0" smtClean="0"/>
              <a:t>transferences </a:t>
            </a:r>
            <a:r>
              <a:rPr lang="en-US" sz="2000" dirty="0" smtClean="0"/>
              <a:t>we risk assuming the position of the rescuer, the persecutor or the victim. </a:t>
            </a:r>
            <a:r>
              <a:rPr lang="en-US" sz="2000" dirty="0" smtClean="0"/>
              <a:t>Only </a:t>
            </a:r>
            <a:r>
              <a:rPr lang="en-US" sz="2000" dirty="0" smtClean="0"/>
              <a:t>reflective practitioners can help others while retaining their own morale.</a:t>
            </a:r>
            <a:endParaRPr lang="de-CH" sz="2000" dirty="0" smtClean="0"/>
          </a:p>
          <a:p>
            <a:endParaRPr lang="en-GB" b="0" dirty="0"/>
          </a:p>
        </p:txBody>
      </p:sp>
      <p:pic>
        <p:nvPicPr>
          <p:cNvPr id="53251" name="Inhaltsplatzhalter 8" descr="_MG_1926 1.jpg"/>
          <p:cNvPicPr>
            <a:picLocks noGrp="1" noChangeAspect="1"/>
          </p:cNvPicPr>
          <p:nvPr>
            <p:ph/>
          </p:nvPr>
        </p:nvPicPr>
        <p:blipFill>
          <a:blip r:embed="rId3" cstate="print"/>
          <a:srcRect/>
          <a:stretch>
            <a:fillRect/>
          </a:stretch>
        </p:blipFill>
        <p:spPr>
          <a:xfrm>
            <a:off x="899592" y="-243408"/>
            <a:ext cx="7632700" cy="5087938"/>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el 1"/>
          <p:cNvSpPr>
            <a:spLocks noGrp="1"/>
          </p:cNvSpPr>
          <p:nvPr>
            <p:ph type="title"/>
          </p:nvPr>
        </p:nvSpPr>
        <p:spPr/>
        <p:txBody>
          <a:bodyPr>
            <a:normAutofit fontScale="90000"/>
          </a:bodyPr>
          <a:lstStyle/>
          <a:p>
            <a:r>
              <a:rPr lang="en-GB" sz="3200" dirty="0" smtClean="0"/>
              <a:t>It is important to come back to the position to “Myself”. There I have connection to my skills and knowledge.</a:t>
            </a:r>
          </a:p>
        </p:txBody>
      </p:sp>
      <p:pic>
        <p:nvPicPr>
          <p:cNvPr id="54275" name="Inhaltsplatzhalter 3" descr="deutsch Drama Dreieck.JPG"/>
          <p:cNvPicPr>
            <a:picLocks noGrp="1" noChangeAspect="1"/>
          </p:cNvPicPr>
          <p:nvPr>
            <p:ph idx="1"/>
          </p:nvPr>
        </p:nvPicPr>
        <p:blipFill>
          <a:blip r:embed="rId2" cstate="print"/>
          <a:srcRect/>
          <a:stretch>
            <a:fillRect/>
          </a:stretch>
        </p:blipFill>
        <p:spPr>
          <a:xfrm>
            <a:off x="2281238" y="1716088"/>
            <a:ext cx="4581525" cy="4295775"/>
          </a:xfrm>
        </p:spPr>
      </p:pic>
      <p:pic>
        <p:nvPicPr>
          <p:cNvPr id="54276" name="Picture 2" descr="C:\Programme\Microsoft Office\MEDIA\OFFICE12\Bullets\BD21298_.gif"/>
          <p:cNvPicPr>
            <a:picLocks noChangeAspect="1" noChangeArrowheads="1"/>
          </p:cNvPicPr>
          <p:nvPr/>
        </p:nvPicPr>
        <p:blipFill>
          <a:blip r:embed="rId3" cstate="print"/>
          <a:srcRect/>
          <a:stretch>
            <a:fillRect/>
          </a:stretch>
        </p:blipFill>
        <p:spPr bwMode="auto">
          <a:xfrm>
            <a:off x="4356100" y="3141663"/>
            <a:ext cx="503238" cy="503237"/>
          </a:xfrm>
          <a:prstGeom prst="rect">
            <a:avLst/>
          </a:prstGeom>
          <a:noFill/>
          <a:ln w="9525">
            <a:noFill/>
            <a:miter lim="800000"/>
            <a:headEnd/>
            <a:tailEnd/>
          </a:ln>
        </p:spPr>
      </p:pic>
      <p:pic>
        <p:nvPicPr>
          <p:cNvPr id="54277" name="Picture 2" descr="C:\Programme\Microsoft Office\MEDIA\OFFICE12\Bullets\BD21298_.gif"/>
          <p:cNvPicPr>
            <a:picLocks noChangeAspect="1" noChangeArrowheads="1"/>
          </p:cNvPicPr>
          <p:nvPr/>
        </p:nvPicPr>
        <p:blipFill>
          <a:blip r:embed="rId4" cstate="print"/>
          <a:srcRect/>
          <a:stretch>
            <a:fillRect/>
          </a:stretch>
        </p:blipFill>
        <p:spPr bwMode="auto">
          <a:xfrm rot="-2623651">
            <a:off x="3595688" y="4468813"/>
            <a:ext cx="504825" cy="504825"/>
          </a:xfrm>
          <a:prstGeom prst="rect">
            <a:avLst/>
          </a:prstGeom>
          <a:noFill/>
          <a:ln w="9525">
            <a:noFill/>
            <a:miter lim="800000"/>
            <a:headEnd/>
            <a:tailEnd/>
          </a:ln>
        </p:spPr>
      </p:pic>
      <p:pic>
        <p:nvPicPr>
          <p:cNvPr id="54278" name="Picture 2" descr="C:\Programme\Microsoft Office\MEDIA\OFFICE12\Bullets\BD21298_.gif"/>
          <p:cNvPicPr>
            <a:picLocks noChangeAspect="1" noChangeArrowheads="1"/>
          </p:cNvPicPr>
          <p:nvPr/>
        </p:nvPicPr>
        <p:blipFill>
          <a:blip r:embed="rId4" cstate="print"/>
          <a:srcRect/>
          <a:stretch>
            <a:fillRect/>
          </a:stretch>
        </p:blipFill>
        <p:spPr bwMode="auto">
          <a:xfrm rot="-8747453">
            <a:off x="5076825" y="4437063"/>
            <a:ext cx="503238" cy="50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Inhaltsplatzhalter 2" descr="_MG_191901.jpg"/>
          <p:cNvPicPr>
            <a:picLocks noGrp="1" noChangeAspect="1"/>
          </p:cNvPicPr>
          <p:nvPr>
            <p:ph/>
          </p:nvPr>
        </p:nvPicPr>
        <p:blipFill>
          <a:blip r:embed="rId2" cstate="print"/>
          <a:srcRect/>
          <a:stretch>
            <a:fillRect/>
          </a:stretch>
        </p:blipFill>
        <p:spPr>
          <a:xfrm>
            <a:off x="15875" y="457200"/>
            <a:ext cx="9102725" cy="6067425"/>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a:xfrm>
            <a:off x="539750" y="836613"/>
            <a:ext cx="8229600" cy="1512887"/>
          </a:xfrm>
        </p:spPr>
        <p:txBody>
          <a:bodyPr>
            <a:normAutofit fontScale="90000"/>
          </a:bodyPr>
          <a:lstStyle/>
          <a:p>
            <a:r>
              <a:rPr lang="en-GB" sz="3600" dirty="0" err="1" smtClean="0"/>
              <a:t>Transferential</a:t>
            </a:r>
            <a:r>
              <a:rPr lang="en-GB" sz="3600" dirty="0" smtClean="0"/>
              <a:t> dynamics are powerful traps. As professionals interacting with impacted students it’s important to identify these dynamics to stay in  a good mental health.</a:t>
            </a:r>
          </a:p>
        </p:txBody>
      </p:sp>
      <p:pic>
        <p:nvPicPr>
          <p:cNvPr id="58371" name="Inhaltsplatzhalter 3" descr="Mausefalle.jpg"/>
          <p:cNvPicPr>
            <a:picLocks noGrp="1" noChangeAspect="1"/>
          </p:cNvPicPr>
          <p:nvPr>
            <p:ph idx="1"/>
          </p:nvPr>
        </p:nvPicPr>
        <p:blipFill>
          <a:blip r:embed="rId3" cstate="print"/>
          <a:srcRect/>
          <a:stretch>
            <a:fillRect/>
          </a:stretch>
        </p:blipFill>
        <p:spPr>
          <a:xfrm>
            <a:off x="1692275" y="2565400"/>
            <a:ext cx="5616575" cy="33782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Titel 1"/>
          <p:cNvSpPr>
            <a:spLocks noGrp="1"/>
          </p:cNvSpPr>
          <p:nvPr>
            <p:ph type="title"/>
          </p:nvPr>
        </p:nvSpPr>
        <p:spPr>
          <a:xfrm>
            <a:off x="457200" y="260350"/>
            <a:ext cx="8229600" cy="1512888"/>
          </a:xfrm>
        </p:spPr>
        <p:txBody>
          <a:bodyPr>
            <a:normAutofit fontScale="90000"/>
          </a:bodyPr>
          <a:lstStyle/>
          <a:p>
            <a:r>
              <a:rPr lang="en-GB" sz="4000" dirty="0" smtClean="0"/>
              <a:t/>
            </a:r>
            <a:br>
              <a:rPr lang="en-GB" sz="4000" dirty="0" smtClean="0"/>
            </a:br>
            <a:r>
              <a:rPr lang="en-GB" sz="2800" b="1" dirty="0" smtClean="0"/>
              <a:t>c) The concept of the good reason</a:t>
            </a:r>
            <a:br>
              <a:rPr lang="en-GB" sz="2800" b="1" dirty="0" smtClean="0"/>
            </a:br>
            <a:endParaRPr lang="en-GB" sz="2800" b="1" dirty="0" smtClean="0"/>
          </a:p>
        </p:txBody>
      </p:sp>
      <p:sp>
        <p:nvSpPr>
          <p:cNvPr id="59395" name="Inhaltsplatzhalter 2"/>
          <p:cNvSpPr>
            <a:spLocks noGrp="1"/>
          </p:cNvSpPr>
          <p:nvPr>
            <p:ph idx="1"/>
          </p:nvPr>
        </p:nvSpPr>
        <p:spPr/>
        <p:txBody>
          <a:bodyPr>
            <a:normAutofit lnSpcReduction="10000"/>
          </a:bodyPr>
          <a:lstStyle/>
          <a:p>
            <a:pPr>
              <a:buFontTx/>
              <a:buNone/>
            </a:pPr>
            <a:r>
              <a:rPr lang="en-GB" dirty="0" smtClean="0"/>
              <a:t>	For the interaction with traumatised students the “concept of the good reason” is very helpful. We admit that the student has a good reason for his behaviour even if this behaviour is difficult and/or inacceptable for us as teachers or social workers: </a:t>
            </a:r>
            <a:r>
              <a:rPr lang="en-GB" sz="2400" dirty="0" smtClean="0"/>
              <a:t>	</a:t>
            </a:r>
          </a:p>
          <a:p>
            <a:pPr>
              <a:buFontTx/>
              <a:buNone/>
            </a:pPr>
            <a:r>
              <a:rPr lang="en-GB" sz="4000" b="1" dirty="0" smtClean="0"/>
              <a:t>“You might have a </a:t>
            </a:r>
            <a:r>
              <a:rPr lang="en-GB" sz="4000" b="1" dirty="0" smtClean="0">
                <a:solidFill>
                  <a:srgbClr val="FF0000"/>
                </a:solidFill>
              </a:rPr>
              <a:t>good reason </a:t>
            </a:r>
            <a:r>
              <a:rPr lang="en-GB" sz="4000" b="1" dirty="0" smtClean="0"/>
              <a:t>that you…”</a:t>
            </a:r>
          </a:p>
          <a:p>
            <a:pPr>
              <a:buFontTx/>
              <a:buNone/>
            </a:pPr>
            <a:r>
              <a:rPr lang="en-GB" sz="1600" dirty="0" smtClean="0"/>
              <a:t>	</a:t>
            </a:r>
            <a:r>
              <a:rPr lang="en-GB" sz="1200" dirty="0" smtClean="0"/>
              <a:t>(Alice </a:t>
            </a:r>
            <a:r>
              <a:rPr lang="en-GB" sz="1200" dirty="0" err="1" smtClean="0"/>
              <a:t>Ebel</a:t>
            </a:r>
            <a:r>
              <a:rPr lang="en-GB" sz="1200" dirty="0" smtClean="0"/>
              <a: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4" name="Inhaltsplatzhalter 3" descr="_MG_4740.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p:cNvSpPr>
            <a:spLocks noGrp="1"/>
          </p:cNvSpPr>
          <p:nvPr>
            <p:ph type="title"/>
          </p:nvPr>
        </p:nvSpPr>
        <p:spPr>
          <a:xfrm>
            <a:off x="468313" y="188913"/>
            <a:ext cx="8229600" cy="2519362"/>
          </a:xfrm>
        </p:spPr>
        <p:txBody>
          <a:bodyPr>
            <a:normAutofit fontScale="90000"/>
          </a:bodyPr>
          <a:lstStyle/>
          <a:p>
            <a:r>
              <a:rPr lang="de-DE" sz="2400" dirty="0" smtClean="0"/>
              <a:t/>
            </a:r>
            <a:br>
              <a:rPr lang="de-DE" sz="2400" dirty="0" smtClean="0"/>
            </a:br>
            <a:r>
              <a:rPr lang="de-DE" sz="2400" dirty="0" smtClean="0"/>
              <a:t/>
            </a:r>
            <a:br>
              <a:rPr lang="de-DE" sz="2400" dirty="0" smtClean="0"/>
            </a:br>
            <a:r>
              <a:rPr lang="de-DE" sz="2800" b="1" dirty="0" smtClean="0"/>
              <a:t>d) A „</a:t>
            </a:r>
            <a:r>
              <a:rPr lang="de-DE" sz="2800" b="1" dirty="0" err="1" smtClean="0"/>
              <a:t>safe</a:t>
            </a:r>
            <a:r>
              <a:rPr lang="de-DE" sz="2800" b="1" dirty="0" smtClean="0"/>
              <a:t> </a:t>
            </a:r>
            <a:r>
              <a:rPr lang="de-DE" sz="2800" b="1" dirty="0" err="1" smtClean="0"/>
              <a:t>place</a:t>
            </a:r>
            <a:r>
              <a:rPr lang="de-DE" sz="2800" b="1" dirty="0" smtClean="0"/>
              <a:t>“</a:t>
            </a:r>
            <a:r>
              <a:rPr lang="de-DE" sz="2400" dirty="0" smtClean="0"/>
              <a:t/>
            </a:r>
            <a:br>
              <a:rPr lang="de-DE" sz="2400" dirty="0" smtClean="0"/>
            </a:br>
            <a:r>
              <a:rPr lang="de-DE" sz="2400" dirty="0" smtClean="0"/>
              <a:t>„A </a:t>
            </a:r>
            <a:r>
              <a:rPr lang="de-DE" sz="2400" dirty="0" err="1" smtClean="0"/>
              <a:t>safe</a:t>
            </a:r>
            <a:r>
              <a:rPr lang="de-DE" sz="2400" dirty="0" smtClean="0"/>
              <a:t> </a:t>
            </a:r>
            <a:r>
              <a:rPr lang="de-DE" sz="2400" dirty="0" err="1" smtClean="0"/>
              <a:t>place</a:t>
            </a:r>
            <a:r>
              <a:rPr lang="de-DE" sz="2400" dirty="0" smtClean="0"/>
              <a:t>“ </a:t>
            </a:r>
            <a:r>
              <a:rPr lang="de-DE" sz="2400" dirty="0" err="1" smtClean="0"/>
              <a:t>only</a:t>
            </a:r>
            <a:r>
              <a:rPr lang="de-DE" sz="2400" dirty="0" smtClean="0"/>
              <a:t> </a:t>
            </a:r>
            <a:r>
              <a:rPr lang="de-DE" sz="2400" dirty="0" err="1" smtClean="0"/>
              <a:t>makes</a:t>
            </a:r>
            <a:r>
              <a:rPr lang="de-DE" sz="2400" dirty="0" smtClean="0"/>
              <a:t> </a:t>
            </a:r>
            <a:r>
              <a:rPr lang="de-DE" sz="2400" dirty="0" err="1" smtClean="0"/>
              <a:t>possible</a:t>
            </a:r>
            <a:r>
              <a:rPr lang="de-DE" sz="2400" dirty="0" smtClean="0"/>
              <a:t> </a:t>
            </a:r>
            <a:r>
              <a:rPr lang="de-DE" sz="2400" dirty="0" err="1" smtClean="0"/>
              <a:t>that</a:t>
            </a:r>
            <a:r>
              <a:rPr lang="de-DE" sz="2400" dirty="0" smtClean="0"/>
              <a:t> </a:t>
            </a:r>
            <a:r>
              <a:rPr lang="de-DE" sz="2400" dirty="0" err="1" smtClean="0"/>
              <a:t>the</a:t>
            </a:r>
            <a:r>
              <a:rPr lang="de-DE" sz="2400" dirty="0" smtClean="0"/>
              <a:t> </a:t>
            </a:r>
            <a:r>
              <a:rPr lang="de-DE" sz="2400" dirty="0" err="1" smtClean="0"/>
              <a:t>very</a:t>
            </a:r>
            <a:r>
              <a:rPr lang="de-DE" sz="2400" dirty="0" smtClean="0"/>
              <a:t> </a:t>
            </a:r>
            <a:r>
              <a:rPr lang="de-DE" sz="2400" dirty="0" err="1" smtClean="0"/>
              <a:t>efficient</a:t>
            </a:r>
            <a:r>
              <a:rPr lang="de-DE" sz="2400" dirty="0" smtClean="0"/>
              <a:t> </a:t>
            </a:r>
            <a:r>
              <a:rPr lang="de-DE" sz="2400" dirty="0" err="1" smtClean="0"/>
              <a:t>strategies</a:t>
            </a:r>
            <a:r>
              <a:rPr lang="de-DE" sz="2400" dirty="0" smtClean="0"/>
              <a:t> </a:t>
            </a:r>
            <a:r>
              <a:rPr lang="de-DE" sz="2400" dirty="0" err="1" smtClean="0"/>
              <a:t>to</a:t>
            </a:r>
            <a:r>
              <a:rPr lang="de-DE" sz="2400" dirty="0" smtClean="0"/>
              <a:t> </a:t>
            </a:r>
            <a:r>
              <a:rPr lang="de-DE" sz="2400" dirty="0" err="1" smtClean="0"/>
              <a:t>survive</a:t>
            </a:r>
            <a:r>
              <a:rPr lang="de-DE" sz="2400" dirty="0" smtClean="0"/>
              <a:t> will </a:t>
            </a:r>
            <a:r>
              <a:rPr lang="de-DE" sz="2400" dirty="0" err="1" smtClean="0"/>
              <a:t>be</a:t>
            </a:r>
            <a:r>
              <a:rPr lang="de-DE" sz="2400" dirty="0" smtClean="0"/>
              <a:t> </a:t>
            </a:r>
            <a:r>
              <a:rPr lang="de-DE" sz="2400" dirty="0" err="1" smtClean="0"/>
              <a:t>given</a:t>
            </a:r>
            <a:r>
              <a:rPr lang="de-DE" sz="2400" dirty="0" smtClean="0"/>
              <a:t> </a:t>
            </a:r>
            <a:r>
              <a:rPr lang="de-DE" sz="2400" dirty="0" err="1" smtClean="0"/>
              <a:t>up</a:t>
            </a:r>
            <a:r>
              <a:rPr lang="de-DE" sz="2400" dirty="0" smtClean="0"/>
              <a:t> </a:t>
            </a:r>
            <a:r>
              <a:rPr lang="de-DE" sz="2400" dirty="0" err="1" smtClean="0"/>
              <a:t>and</a:t>
            </a:r>
            <a:r>
              <a:rPr lang="de-DE" sz="2400" dirty="0" smtClean="0"/>
              <a:t> alternative </a:t>
            </a:r>
            <a:r>
              <a:rPr lang="de-DE" sz="2400" dirty="0" err="1" smtClean="0"/>
              <a:t>behaviours</a:t>
            </a:r>
            <a:r>
              <a:rPr lang="de-DE" sz="2400" dirty="0" smtClean="0"/>
              <a:t> </a:t>
            </a:r>
            <a:r>
              <a:rPr lang="de-DE" sz="2400" dirty="0" err="1" smtClean="0"/>
              <a:t>can</a:t>
            </a:r>
            <a:r>
              <a:rPr lang="de-DE" sz="2400" dirty="0" smtClean="0"/>
              <a:t> </a:t>
            </a:r>
            <a:r>
              <a:rPr lang="de-DE" sz="2400" dirty="0" err="1" smtClean="0"/>
              <a:t>be</a:t>
            </a:r>
            <a:r>
              <a:rPr lang="de-DE" sz="2400" dirty="0" smtClean="0"/>
              <a:t> </a:t>
            </a:r>
            <a:r>
              <a:rPr lang="de-DE" sz="2400" dirty="0" err="1" smtClean="0"/>
              <a:t>installed</a:t>
            </a:r>
            <a:r>
              <a:rPr lang="de-DE" sz="2400" dirty="0" smtClean="0"/>
              <a:t>.“ Marc Schmid 2012</a:t>
            </a:r>
            <a:r>
              <a:rPr lang="de-DE" sz="6000" dirty="0" smtClean="0"/>
              <a:t/>
            </a:r>
            <a:br>
              <a:rPr lang="de-DE" sz="6000" dirty="0" smtClean="0"/>
            </a:br>
            <a:endParaRPr lang="en-GB" dirty="0" smtClean="0"/>
          </a:p>
        </p:txBody>
      </p:sp>
      <p:pic>
        <p:nvPicPr>
          <p:cNvPr id="61443" name="Inhaltsplatzhalter 3" descr="IMG_3174 2.jpg"/>
          <p:cNvPicPr>
            <a:picLocks noGrp="1" noChangeAspect="1"/>
          </p:cNvPicPr>
          <p:nvPr>
            <p:ph idx="1"/>
          </p:nvPr>
        </p:nvPicPr>
        <p:blipFill>
          <a:blip r:embed="rId3" cstate="print"/>
          <a:srcRect/>
          <a:stretch>
            <a:fillRect/>
          </a:stretch>
        </p:blipFill>
        <p:spPr>
          <a:xfrm>
            <a:off x="2411413" y="2420938"/>
            <a:ext cx="4457700" cy="3795712"/>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el 1"/>
          <p:cNvSpPr>
            <a:spLocks noGrp="1"/>
          </p:cNvSpPr>
          <p:nvPr>
            <p:ph type="title"/>
          </p:nvPr>
        </p:nvSpPr>
        <p:spPr/>
        <p:txBody>
          <a:bodyPr/>
          <a:lstStyle/>
          <a:p>
            <a:endParaRPr lang="en-GB" smtClean="0"/>
          </a:p>
        </p:txBody>
      </p:sp>
      <p:pic>
        <p:nvPicPr>
          <p:cNvPr id="62467" name="Inhaltsplatzhalter 3" descr="Der sichere Ort.jpg"/>
          <p:cNvPicPr>
            <a:picLocks noGrp="1" noChangeAspect="1"/>
          </p:cNvPicPr>
          <p:nvPr>
            <p:ph idx="1"/>
          </p:nvPr>
        </p:nvPicPr>
        <p:blipFill>
          <a:blip r:embed="rId3" cstate="print"/>
          <a:srcRect/>
          <a:stretch>
            <a:fillRect/>
          </a:stretch>
        </p:blipFill>
        <p:spPr>
          <a:xfrm>
            <a:off x="2195513" y="157163"/>
            <a:ext cx="5400675" cy="6618287"/>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smtClean="0"/>
              <a:t>3. </a:t>
            </a:r>
            <a:r>
              <a:rPr lang="de-DE" b="1" dirty="0" err="1" smtClean="0"/>
              <a:t>Resilience</a:t>
            </a:r>
            <a:endParaRPr lang="de-CH" b="1" dirty="0"/>
          </a:p>
        </p:txBody>
      </p:sp>
      <p:sp>
        <p:nvSpPr>
          <p:cNvPr id="3" name="Inhaltsplatzhalter 2"/>
          <p:cNvSpPr>
            <a:spLocks noGrp="1"/>
          </p:cNvSpPr>
          <p:nvPr>
            <p:ph idx="1"/>
          </p:nvPr>
        </p:nvSpPr>
        <p:spPr/>
        <p:txBody>
          <a:bodyPr/>
          <a:lstStyle/>
          <a:p>
            <a:r>
              <a:rPr lang="de-DE" dirty="0" err="1" smtClean="0"/>
              <a:t>Empowering</a:t>
            </a:r>
            <a:r>
              <a:rPr lang="de-DE" dirty="0" smtClean="0"/>
              <a:t> </a:t>
            </a:r>
            <a:r>
              <a:rPr lang="de-DE" dirty="0" err="1" smtClean="0"/>
              <a:t>students</a:t>
            </a:r>
            <a:r>
              <a:rPr lang="de-DE" dirty="0" smtClean="0"/>
              <a:t> </a:t>
            </a:r>
            <a:r>
              <a:rPr lang="de-DE" dirty="0" err="1" smtClean="0"/>
              <a:t>doing</a:t>
            </a:r>
            <a:r>
              <a:rPr lang="de-DE" dirty="0" smtClean="0"/>
              <a:t> </a:t>
            </a:r>
            <a:r>
              <a:rPr lang="de-DE" dirty="0" err="1" smtClean="0"/>
              <a:t>projects</a:t>
            </a:r>
            <a:r>
              <a:rPr lang="de-DE" dirty="0" smtClean="0"/>
              <a:t> </a:t>
            </a:r>
            <a:r>
              <a:rPr lang="de-DE" dirty="0" err="1" smtClean="0"/>
              <a:t>like</a:t>
            </a:r>
            <a:r>
              <a:rPr lang="de-DE" dirty="0" smtClean="0"/>
              <a:t> </a:t>
            </a:r>
            <a:r>
              <a:rPr lang="de-DE" dirty="0" smtClean="0"/>
              <a:t>YESTERMORROW</a:t>
            </a:r>
          </a:p>
          <a:p>
            <a:endParaRPr lang="de-DE" dirty="0" smtClean="0"/>
          </a:p>
          <a:p>
            <a:r>
              <a:rPr lang="de-DE" dirty="0" err="1" smtClean="0"/>
              <a:t>Dedicated</a:t>
            </a:r>
            <a:r>
              <a:rPr lang="de-DE" dirty="0" smtClean="0"/>
              <a:t> </a:t>
            </a:r>
            <a:r>
              <a:rPr lang="de-DE" dirty="0" err="1" smtClean="0"/>
              <a:t>work</a:t>
            </a:r>
            <a:r>
              <a:rPr lang="de-DE" dirty="0" smtClean="0"/>
              <a:t> </a:t>
            </a:r>
            <a:r>
              <a:rPr lang="de-DE" dirty="0" err="1" smtClean="0"/>
              <a:t>of</a:t>
            </a:r>
            <a:r>
              <a:rPr lang="de-DE" dirty="0" smtClean="0"/>
              <a:t> all </a:t>
            </a:r>
            <a:r>
              <a:rPr lang="de-DE" dirty="0" err="1" smtClean="0"/>
              <a:t>partners</a:t>
            </a:r>
            <a:endParaRPr lang="de-DE" dirty="0" smtClean="0"/>
          </a:p>
          <a:p>
            <a:r>
              <a:rPr lang="de-DE" dirty="0" smtClean="0"/>
              <a:t>…..</a:t>
            </a:r>
            <a:endParaRPr lang="de-DE" dirty="0" smtClean="0"/>
          </a:p>
          <a:p>
            <a:endParaRPr lang="de-CH"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Walking </a:t>
            </a:r>
            <a:r>
              <a:rPr lang="de-DE" dirty="0" err="1" smtClean="0"/>
              <a:t>to</a:t>
            </a:r>
            <a:r>
              <a:rPr lang="de-DE" dirty="0" smtClean="0"/>
              <a:t> </a:t>
            </a:r>
            <a:r>
              <a:rPr lang="de-DE" dirty="0" err="1" smtClean="0"/>
              <a:t>get</a:t>
            </a:r>
            <a:r>
              <a:rPr lang="de-DE" dirty="0" smtClean="0"/>
              <a:t> in </a:t>
            </a:r>
            <a:r>
              <a:rPr lang="de-DE" dirty="0" err="1" smtClean="0"/>
              <a:t>contact</a:t>
            </a:r>
            <a:r>
              <a:rPr lang="de-DE" dirty="0" smtClean="0"/>
              <a:t> </a:t>
            </a:r>
            <a:r>
              <a:rPr lang="de-DE" dirty="0" err="1" smtClean="0"/>
              <a:t>with</a:t>
            </a:r>
            <a:r>
              <a:rPr lang="de-DE" dirty="0" smtClean="0"/>
              <a:t> </a:t>
            </a:r>
            <a:r>
              <a:rPr lang="de-DE" dirty="0" err="1" smtClean="0"/>
              <a:t>each</a:t>
            </a:r>
            <a:r>
              <a:rPr lang="de-DE" dirty="0" smtClean="0"/>
              <a:t> </a:t>
            </a:r>
            <a:r>
              <a:rPr lang="de-DE" dirty="0" err="1" smtClean="0"/>
              <a:t>other</a:t>
            </a:r>
            <a:r>
              <a:rPr lang="de-DE" dirty="0" smtClean="0"/>
              <a:t>  </a:t>
            </a:r>
            <a:endParaRPr lang="de-CH" dirty="0"/>
          </a:p>
        </p:txBody>
      </p:sp>
      <p:pic>
        <p:nvPicPr>
          <p:cNvPr id="4" name="Inhaltsplatzhalter 3" descr="IMG_2147.JPG"/>
          <p:cNvPicPr>
            <a:picLocks noGrp="1" noChangeAspect="1"/>
          </p:cNvPicPr>
          <p:nvPr>
            <p:ph idx="1"/>
          </p:nvPr>
        </p:nvPicPr>
        <p:blipFill>
          <a:blip r:embed="rId2" cstate="print"/>
          <a:stretch>
            <a:fillRect/>
          </a:stretch>
        </p:blipFill>
        <p:spPr>
          <a:xfrm>
            <a:off x="1179184" y="1600200"/>
            <a:ext cx="6785631" cy="4525963"/>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250825" y="692150"/>
            <a:ext cx="8229600" cy="5329138"/>
          </a:xfrm>
        </p:spPr>
        <p:txBody>
          <a:bodyPr>
            <a:normAutofit/>
          </a:bodyPr>
          <a:lstStyle/>
          <a:p>
            <a:pPr algn="ctr">
              <a:buNone/>
            </a:pPr>
            <a:r>
              <a:rPr lang="en-US" dirty="0" smtClean="0"/>
              <a:t>Today</a:t>
            </a:r>
            <a:r>
              <a:rPr lang="en-US" dirty="0"/>
              <a:t>, thanks to functional brain imaging and</a:t>
            </a:r>
          </a:p>
          <a:p>
            <a:pPr algn="ctr">
              <a:buNone/>
            </a:pPr>
            <a:r>
              <a:rPr lang="en-US" dirty="0"/>
              <a:t>neurobiological science, we know that most</a:t>
            </a:r>
          </a:p>
          <a:p>
            <a:pPr algn="ctr">
              <a:buNone/>
            </a:pPr>
            <a:r>
              <a:rPr lang="en-US" dirty="0" err="1"/>
              <a:t>behaviours</a:t>
            </a:r>
            <a:r>
              <a:rPr lang="en-US" dirty="0"/>
              <a:t> are regulated by rationality, except in</a:t>
            </a:r>
          </a:p>
          <a:p>
            <a:pPr algn="ctr">
              <a:buNone/>
            </a:pPr>
            <a:r>
              <a:rPr lang="en-US" dirty="0"/>
              <a:t>experiences of profound threat. They lead to</a:t>
            </a:r>
          </a:p>
          <a:p>
            <a:pPr algn="ctr">
              <a:buNone/>
            </a:pPr>
            <a:r>
              <a:rPr lang="en-US" dirty="0" err="1"/>
              <a:t>behaviours</a:t>
            </a:r>
            <a:r>
              <a:rPr lang="en-US" dirty="0"/>
              <a:t> which cannot be voluntarily</a:t>
            </a:r>
          </a:p>
          <a:p>
            <a:pPr algn="ctr">
              <a:buNone/>
            </a:pPr>
            <a:r>
              <a:rPr lang="en-US" dirty="0"/>
              <a:t>controlled. This is not caused by illness, </a:t>
            </a:r>
            <a:r>
              <a:rPr lang="en-US" dirty="0" smtClean="0"/>
              <a:t>rather it is a </a:t>
            </a:r>
            <a:r>
              <a:rPr lang="en-US" dirty="0"/>
              <a:t>survival </a:t>
            </a:r>
            <a:r>
              <a:rPr lang="de-CH" dirty="0" err="1"/>
              <a:t>mechanism</a:t>
            </a:r>
            <a:r>
              <a:rPr lang="de-CH" dirty="0"/>
              <a:t>.</a:t>
            </a:r>
          </a:p>
        </p:txBody>
      </p:sp>
      <p:sp>
        <p:nvSpPr>
          <p:cNvPr id="11267" name="Text Box 4"/>
          <p:cNvSpPr txBox="1">
            <a:spLocks noChangeArrowheads="1"/>
          </p:cNvSpPr>
          <p:nvPr/>
        </p:nvSpPr>
        <p:spPr bwMode="auto">
          <a:xfrm>
            <a:off x="755650" y="2924175"/>
            <a:ext cx="7488238" cy="461665"/>
          </a:xfrm>
          <a:prstGeom prst="rect">
            <a:avLst/>
          </a:prstGeom>
          <a:noFill/>
          <a:ln w="9525">
            <a:noFill/>
            <a:miter lim="800000"/>
            <a:headEnd/>
            <a:tailEnd/>
          </a:ln>
        </p:spPr>
        <p:txBody>
          <a:bodyPr>
            <a:spAutoFit/>
          </a:bodyPr>
          <a:lstStyle/>
          <a:p>
            <a:pPr algn="ctr">
              <a:spcBef>
                <a:spcPct val="20000"/>
              </a:spcBef>
            </a:pPr>
            <a:r>
              <a:rPr lang="de-CH" sz="2400" b="0" dirty="0"/>
              <a:t>	</a:t>
            </a:r>
            <a:endParaRPr lang="de-CH" sz="3200" dirty="0">
              <a:solidFill>
                <a:schemeClr val="accent2"/>
              </a:solidFill>
            </a:endParaRPr>
          </a:p>
        </p:txBody>
      </p:sp>
    </p:spTree>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Visualization</a:t>
            </a:r>
            <a:endParaRPr lang="de-CH" dirty="0"/>
          </a:p>
        </p:txBody>
      </p:sp>
      <p:pic>
        <p:nvPicPr>
          <p:cNvPr id="4" name="Inhaltsplatzhalter 3" descr="IMG_4697.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Transparency</a:t>
            </a:r>
            <a:endParaRPr lang="de-CH" dirty="0"/>
          </a:p>
        </p:txBody>
      </p:sp>
      <p:pic>
        <p:nvPicPr>
          <p:cNvPr id="4" name="Inhaltsplatzhalter 3" descr="IMG_4687.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Individual </a:t>
            </a:r>
            <a:r>
              <a:rPr lang="de-DE" dirty="0" err="1" smtClean="0"/>
              <a:t>solutions</a:t>
            </a:r>
            <a:endParaRPr lang="de-CH" dirty="0"/>
          </a:p>
        </p:txBody>
      </p:sp>
      <p:pic>
        <p:nvPicPr>
          <p:cNvPr id="4" name="Inhaltsplatzhalter 3" descr="IMG_4688.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Living </a:t>
            </a:r>
            <a:r>
              <a:rPr lang="de-DE" dirty="0" err="1" smtClean="0"/>
              <a:t>effectiveness</a:t>
            </a:r>
            <a:endParaRPr lang="de-CH" dirty="0"/>
          </a:p>
        </p:txBody>
      </p:sp>
      <p:pic>
        <p:nvPicPr>
          <p:cNvPr id="4" name="Inhaltsplatzhalter 3" descr="IMG_4709.JPG"/>
          <p:cNvPicPr>
            <a:picLocks noGrp="1" noChangeAspect="1"/>
          </p:cNvPicPr>
          <p:nvPr>
            <p:ph idx="1"/>
          </p:nvPr>
        </p:nvPicPr>
        <p:blipFill>
          <a:blip r:embed="rId2" cstate="print"/>
          <a:stretch>
            <a:fillRect/>
          </a:stretch>
        </p:blipFill>
        <p:spPr>
          <a:xfrm>
            <a:off x="1177527" y="1600200"/>
            <a:ext cx="6788944" cy="4525963"/>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pic>
        <p:nvPicPr>
          <p:cNvPr id="4" name="Inhaltsplatzhalter 3" descr="IMG_4717.JPG"/>
          <p:cNvPicPr>
            <a:picLocks noGrp="1" noChangeAspect="1"/>
          </p:cNvPicPr>
          <p:nvPr>
            <p:ph idx="1"/>
          </p:nvPr>
        </p:nvPicPr>
        <p:blipFill>
          <a:blip r:embed="rId2" cstate="print"/>
          <a:stretch>
            <a:fillRect/>
          </a:stretch>
        </p:blipFill>
        <p:spPr>
          <a:xfrm>
            <a:off x="1177990" y="1600200"/>
            <a:ext cx="6788020" cy="4525963"/>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Minimizing</a:t>
            </a:r>
            <a:r>
              <a:rPr lang="de-DE" dirty="0" smtClean="0"/>
              <a:t> </a:t>
            </a:r>
            <a:r>
              <a:rPr lang="de-DE" dirty="0" err="1" smtClean="0"/>
              <a:t>the</a:t>
            </a:r>
            <a:r>
              <a:rPr lang="de-DE" dirty="0" smtClean="0"/>
              <a:t> </a:t>
            </a:r>
            <a:r>
              <a:rPr lang="de-DE" dirty="0" err="1" smtClean="0"/>
              <a:t>danger</a:t>
            </a:r>
            <a:r>
              <a:rPr lang="de-DE" dirty="0" smtClean="0"/>
              <a:t> </a:t>
            </a:r>
            <a:r>
              <a:rPr lang="de-DE" dirty="0" err="1" smtClean="0"/>
              <a:t>of</a:t>
            </a:r>
            <a:r>
              <a:rPr lang="de-DE" dirty="0" smtClean="0"/>
              <a:t> </a:t>
            </a:r>
            <a:r>
              <a:rPr lang="de-DE" dirty="0" err="1" smtClean="0"/>
              <a:t>Bullying</a:t>
            </a:r>
            <a:endParaRPr lang="de-CH" dirty="0"/>
          </a:p>
        </p:txBody>
      </p:sp>
      <p:pic>
        <p:nvPicPr>
          <p:cNvPr id="4" name="Inhaltsplatzhalter 3" descr="IMG_4703.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Positive </a:t>
            </a:r>
            <a:r>
              <a:rPr lang="de-DE" dirty="0" err="1" smtClean="0"/>
              <a:t>approach</a:t>
            </a:r>
            <a:endParaRPr lang="de-CH" dirty="0"/>
          </a:p>
        </p:txBody>
      </p:sp>
      <p:pic>
        <p:nvPicPr>
          <p:cNvPr id="4" name="Inhaltsplatzhalter 3" descr="IMG_4738.JPG"/>
          <p:cNvPicPr>
            <a:picLocks noGrp="1" noChangeAspect="1"/>
          </p:cNvPicPr>
          <p:nvPr>
            <p:ph idx="1"/>
          </p:nvPr>
        </p:nvPicPr>
        <p:blipFill>
          <a:blip r:embed="rId2" cstate="print"/>
          <a:stretch>
            <a:fillRect/>
          </a:stretch>
        </p:blipFill>
        <p:spPr>
          <a:xfrm>
            <a:off x="1177527" y="1600200"/>
            <a:ext cx="6788944" cy="4525963"/>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t>
            </a:r>
            <a:r>
              <a:rPr lang="de-DE" dirty="0" err="1" smtClean="0"/>
              <a:t>If</a:t>
            </a:r>
            <a:r>
              <a:rPr lang="de-DE" dirty="0" smtClean="0"/>
              <a:t> </a:t>
            </a:r>
            <a:r>
              <a:rPr lang="de-DE" dirty="0" err="1" smtClean="0"/>
              <a:t>children</a:t>
            </a:r>
            <a:r>
              <a:rPr lang="de-DE" dirty="0" smtClean="0"/>
              <a:t> live </a:t>
            </a:r>
            <a:r>
              <a:rPr lang="de-DE" dirty="0" err="1" smtClean="0"/>
              <a:t>with</a:t>
            </a:r>
            <a:r>
              <a:rPr lang="de-DE" dirty="0" smtClean="0"/>
              <a:t> </a:t>
            </a:r>
            <a:r>
              <a:rPr lang="de-DE" dirty="0" err="1" smtClean="0"/>
              <a:t>encouragement</a:t>
            </a:r>
            <a:r>
              <a:rPr lang="de-DE" dirty="0" smtClean="0"/>
              <a:t>, </a:t>
            </a:r>
            <a:r>
              <a:rPr lang="de-DE" dirty="0" err="1" smtClean="0"/>
              <a:t>they</a:t>
            </a:r>
            <a:r>
              <a:rPr lang="de-DE" dirty="0" smtClean="0"/>
              <a:t> </a:t>
            </a:r>
            <a:r>
              <a:rPr lang="de-DE" dirty="0" err="1" smtClean="0"/>
              <a:t>learn</a:t>
            </a:r>
            <a:r>
              <a:rPr lang="de-DE" dirty="0" smtClean="0"/>
              <a:t> </a:t>
            </a:r>
            <a:r>
              <a:rPr lang="de-DE" dirty="0" err="1" smtClean="0"/>
              <a:t>confidence</a:t>
            </a:r>
            <a:r>
              <a:rPr lang="de-DE" dirty="0" smtClean="0"/>
              <a:t>“</a:t>
            </a:r>
            <a:endParaRPr lang="de-CH" dirty="0"/>
          </a:p>
        </p:txBody>
      </p:sp>
      <p:pic>
        <p:nvPicPr>
          <p:cNvPr id="4" name="Inhaltsplatzhalter 3" descr="_MG_4754.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Intellectual</a:t>
            </a:r>
            <a:r>
              <a:rPr lang="de-DE" dirty="0" smtClean="0"/>
              <a:t> </a:t>
            </a:r>
            <a:r>
              <a:rPr lang="de-DE" dirty="0" err="1" smtClean="0"/>
              <a:t>outputs</a:t>
            </a:r>
            <a:endParaRPr lang="de-CH" dirty="0"/>
          </a:p>
        </p:txBody>
      </p:sp>
      <p:sp>
        <p:nvSpPr>
          <p:cNvPr id="3" name="Inhaltsplatzhalter 2"/>
          <p:cNvSpPr>
            <a:spLocks noGrp="1"/>
          </p:cNvSpPr>
          <p:nvPr>
            <p:ph idx="1"/>
          </p:nvPr>
        </p:nvSpPr>
        <p:spPr/>
        <p:txBody>
          <a:bodyPr/>
          <a:lstStyle/>
          <a:p>
            <a:endParaRPr lang="de-CH"/>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Picture </a:t>
            </a:r>
            <a:r>
              <a:rPr lang="de-DE" dirty="0" err="1" smtClean="0"/>
              <a:t>book</a:t>
            </a:r>
            <a:endParaRPr lang="de-CH" dirty="0"/>
          </a:p>
        </p:txBody>
      </p:sp>
      <p:pic>
        <p:nvPicPr>
          <p:cNvPr id="4" name="Inhaltsplatzhalter 3" descr="IMG_4663.JPG"/>
          <p:cNvPicPr>
            <a:picLocks noGrp="1" noChangeAspect="1"/>
          </p:cNvPicPr>
          <p:nvPr>
            <p:ph idx="1"/>
          </p:nvPr>
        </p:nvPicPr>
        <p:blipFill>
          <a:blip r:embed="rId2" cstate="print"/>
          <a:stretch>
            <a:fillRect/>
          </a:stretch>
        </p:blipFill>
        <p:spPr>
          <a:xfrm>
            <a:off x="1177527" y="1600200"/>
            <a:ext cx="6788945" cy="4525963"/>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de-CH" sz="2800" b="1" dirty="0" smtClean="0"/>
              <a:t>c) </a:t>
            </a:r>
            <a:r>
              <a:rPr lang="de-CH" sz="2800" b="1" dirty="0" err="1" smtClean="0"/>
              <a:t>Cerebral</a:t>
            </a:r>
            <a:r>
              <a:rPr lang="de-CH" sz="2800" b="1" dirty="0" smtClean="0"/>
              <a:t> </a:t>
            </a:r>
            <a:r>
              <a:rPr lang="de-CH" sz="2800" b="1" dirty="0" err="1" smtClean="0"/>
              <a:t>cortex</a:t>
            </a:r>
            <a:r>
              <a:rPr lang="de-CH" sz="2800" b="1" dirty="0" smtClean="0"/>
              <a:t> </a:t>
            </a:r>
            <a:r>
              <a:rPr lang="de-CH" sz="2800" b="1" dirty="0" err="1" smtClean="0"/>
              <a:t>and</a:t>
            </a:r>
            <a:r>
              <a:rPr lang="de-CH" sz="2800" b="1" dirty="0" smtClean="0"/>
              <a:t> </a:t>
            </a:r>
            <a:r>
              <a:rPr lang="de-CH" sz="2800" b="1" dirty="0" err="1" smtClean="0"/>
              <a:t>amygdala</a:t>
            </a:r>
            <a:endParaRPr lang="de-CH" sz="2800" b="1" dirty="0" smtClean="0"/>
          </a:p>
        </p:txBody>
      </p:sp>
      <p:sp>
        <p:nvSpPr>
          <p:cNvPr id="16387" name="Rectangle 3"/>
          <p:cNvSpPr>
            <a:spLocks noGrp="1" noChangeArrowheads="1"/>
          </p:cNvSpPr>
          <p:nvPr>
            <p:ph type="body" idx="1"/>
          </p:nvPr>
        </p:nvSpPr>
        <p:spPr/>
        <p:txBody>
          <a:bodyPr/>
          <a:lstStyle/>
          <a:p>
            <a:pPr>
              <a:buNone/>
            </a:pPr>
            <a:r>
              <a:rPr lang="de-CH" dirty="0" smtClean="0"/>
              <a:t> </a:t>
            </a:r>
            <a:r>
              <a:rPr lang="de-CH" dirty="0" err="1"/>
              <a:t>cerebral</a:t>
            </a:r>
            <a:r>
              <a:rPr lang="de-CH" dirty="0"/>
              <a:t> </a:t>
            </a:r>
            <a:r>
              <a:rPr lang="de-CH" dirty="0" err="1"/>
              <a:t>cortex</a:t>
            </a:r>
            <a:r>
              <a:rPr lang="de-CH" dirty="0" smtClean="0"/>
              <a:t>                                 </a:t>
            </a:r>
            <a:r>
              <a:rPr lang="de-CH" dirty="0" err="1" smtClean="0"/>
              <a:t>amygdala</a:t>
            </a:r>
            <a:endParaRPr lang="de-CH" dirty="0" smtClean="0"/>
          </a:p>
        </p:txBody>
      </p:sp>
      <p:pic>
        <p:nvPicPr>
          <p:cNvPr id="16388" name="Picture 4" descr="trauma-03"/>
          <p:cNvPicPr>
            <a:picLocks noChangeAspect="1" noChangeArrowheads="1"/>
          </p:cNvPicPr>
          <p:nvPr/>
        </p:nvPicPr>
        <p:blipFill>
          <a:blip r:embed="rId3" cstate="print"/>
          <a:srcRect/>
          <a:stretch>
            <a:fillRect/>
          </a:stretch>
        </p:blipFill>
        <p:spPr bwMode="auto">
          <a:xfrm>
            <a:off x="1908175" y="2565400"/>
            <a:ext cx="4176713" cy="3090863"/>
          </a:xfrm>
          <a:prstGeom prst="rect">
            <a:avLst/>
          </a:prstGeom>
          <a:noFill/>
          <a:ln w="9525">
            <a:noFill/>
            <a:miter lim="800000"/>
            <a:headEnd/>
            <a:tailEnd/>
          </a:ln>
        </p:spPr>
      </p:pic>
      <p:sp>
        <p:nvSpPr>
          <p:cNvPr id="16389" name="AutoShape 5"/>
          <p:cNvSpPr>
            <a:spLocks noChangeArrowheads="1"/>
          </p:cNvSpPr>
          <p:nvPr/>
        </p:nvSpPr>
        <p:spPr bwMode="auto">
          <a:xfrm>
            <a:off x="3995936" y="1700808"/>
            <a:ext cx="1214438" cy="485775"/>
          </a:xfrm>
          <a:prstGeom prst="lef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en-GB"/>
          </a:p>
        </p:txBody>
      </p:sp>
      <p:sp>
        <p:nvSpPr>
          <p:cNvPr id="16390" name="Text Box 6"/>
          <p:cNvSpPr txBox="1">
            <a:spLocks noChangeArrowheads="1"/>
          </p:cNvSpPr>
          <p:nvPr/>
        </p:nvSpPr>
        <p:spPr bwMode="auto">
          <a:xfrm>
            <a:off x="1908175" y="5734050"/>
            <a:ext cx="4176713" cy="214313"/>
          </a:xfrm>
          <a:prstGeom prst="rect">
            <a:avLst/>
          </a:prstGeom>
          <a:noFill/>
          <a:ln w="9525">
            <a:noFill/>
            <a:miter lim="800000"/>
            <a:headEnd/>
            <a:tailEnd/>
          </a:ln>
        </p:spPr>
        <p:txBody>
          <a:bodyPr>
            <a:spAutoFit/>
          </a:bodyPr>
          <a:lstStyle/>
          <a:p>
            <a:pPr>
              <a:spcBef>
                <a:spcPct val="50000"/>
              </a:spcBef>
            </a:pPr>
            <a:r>
              <a:rPr lang="de-CH" sz="800" b="0"/>
              <a:t>Quelle Bild: Kubrick, Blog at WordPress.com</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p:nvPr>
        </p:nvSpPr>
        <p:spPr/>
        <p:txBody>
          <a:bodyPr/>
          <a:lstStyle/>
          <a:p>
            <a:r>
              <a:rPr lang="de-DE" dirty="0" err="1" smtClean="0"/>
              <a:t>Which</a:t>
            </a:r>
            <a:r>
              <a:rPr lang="de-DE" dirty="0" smtClean="0"/>
              <a:t> </a:t>
            </a:r>
            <a:r>
              <a:rPr lang="de-DE" dirty="0" err="1" smtClean="0"/>
              <a:t>languages</a:t>
            </a:r>
            <a:r>
              <a:rPr lang="de-DE" dirty="0" smtClean="0"/>
              <a:t>?</a:t>
            </a:r>
          </a:p>
          <a:p>
            <a:r>
              <a:rPr lang="de-DE" dirty="0" err="1" smtClean="0"/>
              <a:t>How</a:t>
            </a:r>
            <a:r>
              <a:rPr lang="de-DE" dirty="0" smtClean="0"/>
              <a:t> </a:t>
            </a:r>
            <a:r>
              <a:rPr lang="de-DE" dirty="0" err="1" smtClean="0"/>
              <a:t>many</a:t>
            </a:r>
            <a:r>
              <a:rPr lang="de-DE" dirty="0" smtClean="0"/>
              <a:t> </a:t>
            </a:r>
            <a:r>
              <a:rPr lang="de-DE" dirty="0" err="1" smtClean="0"/>
              <a:t>copies</a:t>
            </a:r>
            <a:r>
              <a:rPr lang="de-DE" dirty="0" smtClean="0"/>
              <a:t>?</a:t>
            </a:r>
          </a:p>
          <a:p>
            <a:r>
              <a:rPr lang="de-DE" dirty="0" smtClean="0"/>
              <a:t>Who </a:t>
            </a:r>
            <a:r>
              <a:rPr lang="de-DE" dirty="0" err="1" smtClean="0"/>
              <a:t>does</a:t>
            </a:r>
            <a:r>
              <a:rPr lang="de-DE" dirty="0" smtClean="0"/>
              <a:t> </a:t>
            </a:r>
            <a:r>
              <a:rPr lang="de-DE" dirty="0" err="1" smtClean="0"/>
              <a:t>the</a:t>
            </a:r>
            <a:r>
              <a:rPr lang="de-DE" dirty="0" smtClean="0"/>
              <a:t> </a:t>
            </a:r>
            <a:r>
              <a:rPr lang="de-DE" dirty="0" err="1" smtClean="0"/>
              <a:t>translations</a:t>
            </a:r>
            <a:r>
              <a:rPr lang="de-DE" dirty="0" smtClean="0"/>
              <a:t>?</a:t>
            </a:r>
          </a:p>
          <a:p>
            <a:r>
              <a:rPr lang="de-DE" dirty="0" smtClean="0"/>
              <a:t>Schedule?</a:t>
            </a:r>
            <a:endParaRPr lang="de-CH"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 </a:t>
            </a:r>
            <a:r>
              <a:rPr lang="de-DE" dirty="0" err="1" smtClean="0"/>
              <a:t>similar</a:t>
            </a:r>
            <a:r>
              <a:rPr lang="de-DE" dirty="0" smtClean="0"/>
              <a:t> </a:t>
            </a:r>
            <a:r>
              <a:rPr lang="de-DE" dirty="0" err="1" smtClean="0"/>
              <a:t>book</a:t>
            </a:r>
            <a:r>
              <a:rPr lang="de-DE" dirty="0" smtClean="0"/>
              <a:t> </a:t>
            </a:r>
            <a:r>
              <a:rPr lang="de-DE" dirty="0" err="1" smtClean="0"/>
              <a:t>for</a:t>
            </a:r>
            <a:r>
              <a:rPr lang="de-DE" dirty="0" smtClean="0"/>
              <a:t> </a:t>
            </a:r>
            <a:r>
              <a:rPr lang="de-DE" dirty="0" err="1" smtClean="0"/>
              <a:t>older</a:t>
            </a:r>
            <a:r>
              <a:rPr lang="de-DE" dirty="0" smtClean="0"/>
              <a:t> </a:t>
            </a:r>
            <a:r>
              <a:rPr lang="de-DE" dirty="0" err="1" smtClean="0"/>
              <a:t>students</a:t>
            </a:r>
            <a:r>
              <a:rPr lang="de-DE" dirty="0" smtClean="0"/>
              <a:t>???</a:t>
            </a:r>
            <a:endParaRPr lang="de-CH" dirty="0"/>
          </a:p>
        </p:txBody>
      </p:sp>
      <p:sp>
        <p:nvSpPr>
          <p:cNvPr id="3" name="Inhaltsplatzhalter 2"/>
          <p:cNvSpPr>
            <a:spLocks noGrp="1"/>
          </p:cNvSpPr>
          <p:nvPr>
            <p:ph idx="1"/>
          </p:nvPr>
        </p:nvSpPr>
        <p:spPr/>
        <p:txBody>
          <a:bodyPr/>
          <a:lstStyle/>
          <a:p>
            <a:endParaRPr lang="de-CH"/>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Brochure</a:t>
            </a:r>
            <a:endParaRPr lang="de-CH" dirty="0"/>
          </a:p>
        </p:txBody>
      </p:sp>
      <p:sp>
        <p:nvSpPr>
          <p:cNvPr id="3" name="Inhaltsplatzhalter 2"/>
          <p:cNvSpPr>
            <a:spLocks noGrp="1"/>
          </p:cNvSpPr>
          <p:nvPr>
            <p:ph idx="1"/>
          </p:nvPr>
        </p:nvSpPr>
        <p:spPr/>
        <p:txBody>
          <a:bodyPr/>
          <a:lstStyle/>
          <a:p>
            <a:r>
              <a:rPr lang="de-DE" dirty="0" err="1" smtClean="0"/>
              <a:t>Languages</a:t>
            </a:r>
            <a:r>
              <a:rPr lang="de-DE" dirty="0" smtClean="0"/>
              <a:t>?</a:t>
            </a:r>
          </a:p>
          <a:p>
            <a:r>
              <a:rPr lang="de-DE" dirty="0" err="1" smtClean="0"/>
              <a:t>How</a:t>
            </a:r>
            <a:r>
              <a:rPr lang="de-DE" dirty="0" smtClean="0"/>
              <a:t> </a:t>
            </a:r>
            <a:r>
              <a:rPr lang="de-DE" dirty="0" err="1" smtClean="0"/>
              <a:t>many</a:t>
            </a:r>
            <a:r>
              <a:rPr lang="de-DE" dirty="0" smtClean="0"/>
              <a:t> </a:t>
            </a:r>
            <a:r>
              <a:rPr lang="de-DE" dirty="0" err="1" smtClean="0"/>
              <a:t>copies</a:t>
            </a:r>
            <a:r>
              <a:rPr lang="de-DE" dirty="0" smtClean="0"/>
              <a:t>?</a:t>
            </a:r>
          </a:p>
          <a:p>
            <a:r>
              <a:rPr lang="de-DE" dirty="0" err="1" smtClean="0"/>
              <a:t>Translations</a:t>
            </a:r>
            <a:r>
              <a:rPr lang="de-DE" dirty="0" smtClean="0"/>
              <a:t>?</a:t>
            </a:r>
          </a:p>
          <a:p>
            <a:r>
              <a:rPr lang="de-DE" dirty="0" smtClean="0"/>
              <a:t>Schedule?</a:t>
            </a:r>
            <a:endParaRPr lang="de-CH"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600200"/>
            <a:ext cx="8229600" cy="2116138"/>
          </a:xfrm>
        </p:spPr>
        <p:txBody>
          <a:bodyPr>
            <a:normAutofit fontScale="85000" lnSpcReduction="20000"/>
          </a:bodyPr>
          <a:lstStyle/>
          <a:p>
            <a:pPr>
              <a:buNone/>
            </a:pPr>
            <a:r>
              <a:rPr lang="de-CH" dirty="0" smtClean="0"/>
              <a:t>	</a:t>
            </a:r>
            <a:r>
              <a:rPr lang="en-US" dirty="0"/>
              <a:t>We know today that the limbic system, of which the</a:t>
            </a:r>
          </a:p>
          <a:p>
            <a:pPr>
              <a:buNone/>
            </a:pPr>
            <a:r>
              <a:rPr lang="en-US" dirty="0" err="1"/>
              <a:t>amygdala</a:t>
            </a:r>
            <a:r>
              <a:rPr lang="en-US" dirty="0"/>
              <a:t> is part, can provoke neurobiological</a:t>
            </a:r>
          </a:p>
          <a:p>
            <a:pPr>
              <a:buNone/>
            </a:pPr>
            <a:r>
              <a:rPr lang="en-US" dirty="0"/>
              <a:t>reactions via the cerebral cortex, very quickly</a:t>
            </a:r>
          </a:p>
          <a:p>
            <a:pPr>
              <a:buNone/>
            </a:pPr>
            <a:r>
              <a:rPr lang="en-US" dirty="0"/>
              <a:t>without detour</a:t>
            </a:r>
            <a:r>
              <a:rPr lang="en-US" dirty="0" smtClean="0"/>
              <a:t>. </a:t>
            </a:r>
            <a:r>
              <a:rPr lang="en-US" dirty="0"/>
              <a:t>There is no cerebral cortex control,</a:t>
            </a:r>
          </a:p>
          <a:p>
            <a:pPr>
              <a:buNone/>
            </a:pPr>
            <a:r>
              <a:rPr lang="en-US" dirty="0"/>
              <a:t>which could take too long and cause a deadly delay.</a:t>
            </a:r>
            <a:endParaRPr lang="de-CH" dirty="0" smtClean="0"/>
          </a:p>
        </p:txBody>
      </p:sp>
      <p:sp>
        <p:nvSpPr>
          <p:cNvPr id="17411" name="Oval 3"/>
          <p:cNvSpPr>
            <a:spLocks noChangeArrowheads="1"/>
          </p:cNvSpPr>
          <p:nvPr/>
        </p:nvSpPr>
        <p:spPr bwMode="auto">
          <a:xfrm>
            <a:off x="1691680" y="4221088"/>
            <a:ext cx="1439862" cy="914400"/>
          </a:xfrm>
          <a:prstGeom prst="ellipse">
            <a:avLst/>
          </a:prstGeom>
          <a:solidFill>
            <a:schemeClr val="accent1"/>
          </a:solidFill>
          <a:ln w="9525">
            <a:solidFill>
              <a:schemeClr val="tx1"/>
            </a:solidFill>
            <a:round/>
            <a:headEnd/>
            <a:tailEnd/>
          </a:ln>
        </p:spPr>
        <p:txBody>
          <a:bodyPr wrap="none" anchor="ctr"/>
          <a:lstStyle/>
          <a:p>
            <a:pPr algn="ctr"/>
            <a:r>
              <a:rPr lang="de-CH" b="0" dirty="0" err="1"/>
              <a:t>Amygdala</a:t>
            </a:r>
            <a:endParaRPr lang="de-CH" b="0" dirty="0"/>
          </a:p>
        </p:txBody>
      </p:sp>
      <p:sp>
        <p:nvSpPr>
          <p:cNvPr id="17414" name="AutoShape 6"/>
          <p:cNvSpPr>
            <a:spLocks noChangeArrowheads="1"/>
          </p:cNvSpPr>
          <p:nvPr/>
        </p:nvSpPr>
        <p:spPr bwMode="auto">
          <a:xfrm>
            <a:off x="3923928" y="4365104"/>
            <a:ext cx="976312" cy="485775"/>
          </a:xfrm>
          <a:prstGeom prst="rightArrow">
            <a:avLst>
              <a:gd name="adj1" fmla="val 50000"/>
              <a:gd name="adj2" fmla="val 50245"/>
            </a:avLst>
          </a:prstGeom>
          <a:solidFill>
            <a:schemeClr val="accent1"/>
          </a:solidFill>
          <a:ln w="9525">
            <a:solidFill>
              <a:schemeClr val="tx1"/>
            </a:solidFill>
            <a:miter lim="800000"/>
            <a:headEnd/>
            <a:tailEnd/>
          </a:ln>
        </p:spPr>
        <p:txBody>
          <a:bodyPr wrap="none" anchor="ctr"/>
          <a:lstStyle/>
          <a:p>
            <a:endParaRPr lang="en-GB"/>
          </a:p>
        </p:txBody>
      </p:sp>
      <p:sp>
        <p:nvSpPr>
          <p:cNvPr id="17415" name="AutoShape 7"/>
          <p:cNvSpPr>
            <a:spLocks noChangeArrowheads="1"/>
          </p:cNvSpPr>
          <p:nvPr/>
        </p:nvSpPr>
        <p:spPr bwMode="auto">
          <a:xfrm>
            <a:off x="5796136" y="3861048"/>
            <a:ext cx="1655762" cy="1512887"/>
          </a:xfrm>
          <a:prstGeom prst="irregularSeal2">
            <a:avLst/>
          </a:prstGeom>
          <a:solidFill>
            <a:schemeClr val="accent1"/>
          </a:solidFill>
          <a:ln w="9525">
            <a:solidFill>
              <a:schemeClr val="tx1"/>
            </a:solidFill>
            <a:miter lim="800000"/>
            <a:headEnd/>
            <a:tailEnd/>
          </a:ln>
        </p:spPr>
        <p:txBody>
          <a:bodyPr wrap="none" anchor="ctr"/>
          <a:lstStyle/>
          <a:p>
            <a:pPr algn="ctr"/>
            <a:r>
              <a:rPr lang="de-CH" b="0" dirty="0" err="1" smtClean="0"/>
              <a:t>Endocrinal</a:t>
            </a:r>
            <a:r>
              <a:rPr lang="de-CH" b="0" dirty="0" smtClean="0"/>
              <a:t> </a:t>
            </a:r>
            <a:endParaRPr lang="de-CH" b="0" dirty="0"/>
          </a:p>
          <a:p>
            <a:pPr algn="ctr"/>
            <a:r>
              <a:rPr lang="de-CH" dirty="0" err="1" smtClean="0"/>
              <a:t>e</a:t>
            </a:r>
            <a:r>
              <a:rPr lang="de-CH" b="0" dirty="0" err="1" smtClean="0"/>
              <a:t>ffects</a:t>
            </a:r>
            <a:endParaRPr lang="de-CH" b="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468313" y="981075"/>
            <a:ext cx="8229600" cy="5040313"/>
          </a:xfrm>
        </p:spPr>
        <p:txBody>
          <a:bodyPr>
            <a:normAutofit/>
          </a:bodyPr>
          <a:lstStyle/>
          <a:p>
            <a:pPr algn="ctr">
              <a:buNone/>
            </a:pPr>
            <a:r>
              <a:rPr lang="en-US" dirty="0" smtClean="0"/>
              <a:t>The </a:t>
            </a:r>
            <a:r>
              <a:rPr lang="en-US" dirty="0"/>
              <a:t>most recent research into neurobiological</a:t>
            </a:r>
          </a:p>
          <a:p>
            <a:pPr algn="ctr">
              <a:buNone/>
            </a:pPr>
            <a:r>
              <a:rPr lang="en-US" dirty="0"/>
              <a:t>effects has influenced expert opinion that a child</a:t>
            </a:r>
          </a:p>
          <a:p>
            <a:pPr algn="ctr">
              <a:buNone/>
            </a:pPr>
            <a:r>
              <a:rPr lang="en-US" dirty="0"/>
              <a:t>suffering from a post-traumatic stress disorder</a:t>
            </a:r>
          </a:p>
          <a:p>
            <a:pPr algn="ctr">
              <a:buNone/>
            </a:pPr>
            <a:r>
              <a:rPr lang="en-US" dirty="0"/>
              <a:t>cannot easily be trained to develop new </a:t>
            </a:r>
            <a:r>
              <a:rPr lang="en-US" dirty="0" smtClean="0"/>
              <a:t>skills which can </a:t>
            </a:r>
            <a:r>
              <a:rPr lang="en-US" dirty="0"/>
              <a:t>be used in threatening situations. In </a:t>
            </a:r>
            <a:r>
              <a:rPr lang="en-US" dirty="0" smtClean="0"/>
              <a:t>such situations </a:t>
            </a:r>
            <a:r>
              <a:rPr lang="en-US" dirty="0"/>
              <a:t>the cerebral cortex which has </a:t>
            </a:r>
            <a:r>
              <a:rPr lang="en-US" dirty="0" smtClean="0"/>
              <a:t>been </a:t>
            </a:r>
            <a:r>
              <a:rPr lang="de-CH" dirty="0" err="1" smtClean="0"/>
              <a:t>trained</a:t>
            </a:r>
            <a:r>
              <a:rPr lang="de-CH" dirty="0"/>
              <a:t>, </a:t>
            </a:r>
            <a:r>
              <a:rPr lang="de-CH" dirty="0" err="1"/>
              <a:t>is</a:t>
            </a:r>
            <a:r>
              <a:rPr lang="de-CH" dirty="0"/>
              <a:t> de-</a:t>
            </a:r>
            <a:r>
              <a:rPr lang="de-CH" dirty="0" err="1"/>
              <a:t>activated</a:t>
            </a:r>
            <a:r>
              <a:rPr lang="de-CH" dirty="0"/>
              <a:t>.</a:t>
            </a:r>
            <a:endParaRPr lang="de-CH" dirty="0"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1315</Words>
  <Application>Microsoft Office PowerPoint</Application>
  <PresentationFormat>Bildschirmpräsentation (4:3)</PresentationFormat>
  <Paragraphs>902</Paragraphs>
  <Slides>72</Slides>
  <Notes>37</Notes>
  <HiddenSlides>0</HiddenSlides>
  <MMClips>0</MMClips>
  <ScaleCrop>false</ScaleCrop>
  <HeadingPairs>
    <vt:vector size="4" baseType="variant">
      <vt:variant>
        <vt:lpstr>Design</vt:lpstr>
      </vt:variant>
      <vt:variant>
        <vt:i4>1</vt:i4>
      </vt:variant>
      <vt:variant>
        <vt:lpstr>Folientitel</vt:lpstr>
      </vt:variant>
      <vt:variant>
        <vt:i4>72</vt:i4>
      </vt:variant>
    </vt:vector>
  </HeadingPairs>
  <TitlesOfParts>
    <vt:vector size="73" baseType="lpstr">
      <vt:lpstr>Larissa-Design</vt:lpstr>
      <vt:lpstr>Trauma and its impact on school</vt:lpstr>
      <vt:lpstr>1. The psychological trauma a) What is a trauma b) Enlightenment versus brain imaging c) Cerebral cortex and amygdala d) Trauma in history e) Commonness of traumatised students  f) Secure attachment  g) Attempts to avoid a secure attachment in history  h) acute psychological trauma  i) Possible causes  k) indication of a persistent psychological trauma  l) Summary 2. Charged transferences a) Transferences are a normal phenomena  b) Assuming positions of rescuer, victim, predator  c) The concept of the good reason d) Safe place 3. Resilience a) Picture Book, Lily, Ben and Omid b) Brochure c) Your experiences     </vt:lpstr>
      <vt:lpstr>1. The psychological Trauma</vt:lpstr>
      <vt:lpstr>a) What is a trauma</vt:lpstr>
      <vt:lpstr>René Descartes 1596 - 1650, painting by Frans Hals</vt:lpstr>
      <vt:lpstr>Folie 6</vt:lpstr>
      <vt:lpstr>c) Cerebral cortex and amygdala</vt:lpstr>
      <vt:lpstr>Folie 8</vt:lpstr>
      <vt:lpstr>Folie 9</vt:lpstr>
      <vt:lpstr>Folie 10</vt:lpstr>
      <vt:lpstr>Folie 11</vt:lpstr>
      <vt:lpstr>Folie 12</vt:lpstr>
      <vt:lpstr>Folie 13</vt:lpstr>
      <vt:lpstr>Folie 14</vt:lpstr>
      <vt:lpstr>c)Trauma in history</vt:lpstr>
      <vt:lpstr>Folie 16</vt:lpstr>
      <vt:lpstr>Folie 17</vt:lpstr>
      <vt:lpstr>Folie 18</vt:lpstr>
      <vt:lpstr>Folie 19</vt:lpstr>
      <vt:lpstr>Folie 20</vt:lpstr>
      <vt:lpstr>f) Attempts to avoid a secure attachment in history</vt:lpstr>
      <vt:lpstr>Folie 22</vt:lpstr>
      <vt:lpstr> h) acute psychological trauma   </vt:lpstr>
      <vt:lpstr>i) Possible causes</vt:lpstr>
      <vt:lpstr>Folie 25</vt:lpstr>
      <vt:lpstr>Folie 26</vt:lpstr>
      <vt:lpstr>f) Causes for psychological trauma (summary) acute trauma                           persistent trauma</vt:lpstr>
      <vt:lpstr>        k) indication of a persistent psychological trauma  Some examples</vt:lpstr>
      <vt:lpstr>Clothes not appropriate for temperature</vt:lpstr>
      <vt:lpstr>Age-inappropriate behaviour</vt:lpstr>
      <vt:lpstr>Strange behaviour</vt:lpstr>
      <vt:lpstr>Folie 32</vt:lpstr>
      <vt:lpstr>Violence against oneself</vt:lpstr>
      <vt:lpstr>Poor memory</vt:lpstr>
      <vt:lpstr> Assume positions of adults</vt:lpstr>
      <vt:lpstr>Lost in space and time</vt:lpstr>
      <vt:lpstr>That has an impact on maths and geometry</vt:lpstr>
      <vt:lpstr>Freeze</vt:lpstr>
      <vt:lpstr>l) Summary</vt:lpstr>
      <vt:lpstr>2. Charged transferences</vt:lpstr>
      <vt:lpstr>a) Transferences are normal phenomena They exist everywhere when human beings are in contact. It’s helpful to consider them as relevant</vt:lpstr>
      <vt:lpstr>To avoid transferences, don’t sit face to face, shoulder to shoulder </vt:lpstr>
      <vt:lpstr>Walking reduces transferences and helps to find good solutions</vt:lpstr>
      <vt:lpstr>A person with a chronified trauma disorder will be triggered and this leads to actions he cannot control. These actions can be understood as self-healing attempts of the soul hoping that this time the action leads to a happy end and the problem can be solved and abandoned. At the same time the action unconsciously leads to a failure; this fact provokes a retraumatisation which strenghtens the trauma disorder.</vt:lpstr>
      <vt:lpstr>It is like a red carpet which is the invitation for us to step on it and to act up in the play of the trauma</vt:lpstr>
      <vt:lpstr>Folie 46</vt:lpstr>
      <vt:lpstr>But if we don’t step on this red carpet and stay in our “self”, we make new outcomes possible. The trauma pedagogy can help to identify how to find a good way to escape of the “trauma play”. A very simple and powerful method is the “concept of the good reason”.</vt:lpstr>
      <vt:lpstr>Folie 48</vt:lpstr>
      <vt:lpstr>b) Assuming positions of rescuer, victim, persecutor</vt:lpstr>
      <vt:lpstr>Folie 50</vt:lpstr>
      <vt:lpstr>It is important to come back to the position to “Myself”. There I have connection to my skills and knowledge.</vt:lpstr>
      <vt:lpstr>Folie 52</vt:lpstr>
      <vt:lpstr>Transferential dynamics are powerful traps. As professionals interacting with impacted students it’s important to identify these dynamics to stay in  a good mental health.</vt:lpstr>
      <vt:lpstr> c) The concept of the good reason </vt:lpstr>
      <vt:lpstr>Folie 55</vt:lpstr>
      <vt:lpstr>  d) A „safe place“ „A safe place“ only makes possible that the very efficient strategies to survive will be given up and alternative behaviours can be installed.“ Marc Schmid 2012 </vt:lpstr>
      <vt:lpstr>Folie 57</vt:lpstr>
      <vt:lpstr>3. Resilience</vt:lpstr>
      <vt:lpstr>Walking to get in contact with each other  </vt:lpstr>
      <vt:lpstr>Visualization</vt:lpstr>
      <vt:lpstr>Transparency</vt:lpstr>
      <vt:lpstr>Individual solutions</vt:lpstr>
      <vt:lpstr>Living effectiveness</vt:lpstr>
      <vt:lpstr>Folie 64</vt:lpstr>
      <vt:lpstr>Minimizing the danger of Bullying</vt:lpstr>
      <vt:lpstr>Positive approach</vt:lpstr>
      <vt:lpstr>„If children live with encouragement, they learn confidence“</vt:lpstr>
      <vt:lpstr>Intellectual outputs</vt:lpstr>
      <vt:lpstr>Picture book</vt:lpstr>
      <vt:lpstr>Folie 70</vt:lpstr>
      <vt:lpstr>A similar book for older students???</vt:lpstr>
      <vt:lpstr>Brochure</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Trauma and its impact on school</dc:title>
  <dc:creator>Marianne Herzog</dc:creator>
  <cp:lastModifiedBy>Marianne Herzog</cp:lastModifiedBy>
  <cp:revision>65</cp:revision>
  <dcterms:created xsi:type="dcterms:W3CDTF">2015-10-13T22:06:11Z</dcterms:created>
  <dcterms:modified xsi:type="dcterms:W3CDTF">2015-10-22T18:38:52Z</dcterms:modified>
</cp:coreProperties>
</file>